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98" r:id="rId2"/>
    <p:sldId id="299" r:id="rId3"/>
    <p:sldId id="301" r:id="rId4"/>
    <p:sldId id="302" r:id="rId5"/>
    <p:sldId id="303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6" r:id="rId15"/>
    <p:sldId id="314" r:id="rId16"/>
    <p:sldId id="315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6" r:id="rId25"/>
    <p:sldId id="328" r:id="rId26"/>
    <p:sldId id="327" r:id="rId27"/>
    <p:sldId id="331" r:id="rId28"/>
    <p:sldId id="332" r:id="rId29"/>
    <p:sldId id="324" r:id="rId30"/>
    <p:sldId id="325" r:id="rId31"/>
    <p:sldId id="333" r:id="rId32"/>
  </p:sldIdLst>
  <p:sldSz cx="20104100" cy="11309350"/>
  <p:notesSz cx="20104100" cy="11309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E"/>
    <a:srgbClr val="F8B620"/>
    <a:srgbClr val="21B087"/>
    <a:srgbClr val="D62728"/>
    <a:srgbClr val="A9B6B8"/>
    <a:srgbClr val="FFAA7F"/>
    <a:srgbClr val="4F81BD"/>
    <a:srgbClr val="FFED43"/>
    <a:srgbClr val="117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209" autoAdjust="0"/>
  </p:normalViewPr>
  <p:slideViewPr>
    <p:cSldViewPr>
      <p:cViewPr varScale="1">
        <p:scale>
          <a:sx n="47" d="100"/>
          <a:sy n="47" d="100"/>
        </p:scale>
        <p:origin x="1746" y="72"/>
      </p:cViewPr>
      <p:guideLst>
        <p:guide orient="horz" pos="2880"/>
        <p:guide pos="2160"/>
      </p:guideLst>
    </p:cSldViewPr>
  </p:slideViewPr>
  <p:notesTextViewPr>
    <p:cViewPr>
      <p:scale>
        <a:sx n="150" d="100"/>
        <a:sy n="150" d="100"/>
      </p:scale>
      <p:origin x="0" y="-7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81390-33AE-4C5A-A102-7154D7B9F71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AC9C4-8C65-4E16-B99A-7CB6D6267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97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일리오</a:t>
            </a:r>
            <a:r>
              <a:rPr lang="ko-KR" altLang="en-US" dirty="0"/>
              <a:t> </a:t>
            </a:r>
            <a:r>
              <a:rPr lang="en-US" altLang="ko-KR" dirty="0"/>
              <a:t>DA</a:t>
            </a:r>
            <a:r>
              <a:rPr lang="ko-KR" altLang="en-US" dirty="0"/>
              <a:t>프로젝트 </a:t>
            </a:r>
            <a:r>
              <a:rPr lang="en-US" altLang="ko-KR" dirty="0"/>
              <a:t>RFM </a:t>
            </a:r>
            <a:r>
              <a:rPr lang="ko-KR" altLang="en-US" dirty="0"/>
              <a:t>고객 세분화를 통한 고객 활성화 전략 수립 발표를 맡은 </a:t>
            </a:r>
            <a:r>
              <a:rPr lang="ko-KR" altLang="en-US" dirty="0" err="1"/>
              <a:t>김남춘입니다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8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effectLst/>
              </a:rPr>
              <a:t>7</a:t>
            </a:r>
            <a:r>
              <a:rPr lang="ko-KR" altLang="en-US" b="0" dirty="0">
                <a:effectLst/>
              </a:rPr>
              <a:t>월 중순 이후 </a:t>
            </a:r>
            <a:r>
              <a:rPr lang="en-US" altLang="ko-KR" b="0" dirty="0">
                <a:effectLst/>
              </a:rPr>
              <a:t>31</a:t>
            </a:r>
            <a:r>
              <a:rPr lang="ko-KR" altLang="en-US" b="0" dirty="0">
                <a:effectLst/>
              </a:rPr>
              <a:t>주차부터 급격한 성장을 이룬 이유로는 </a:t>
            </a:r>
            <a:r>
              <a:rPr lang="en-US" altLang="ko-KR" b="0" dirty="0">
                <a:effectLst/>
              </a:rPr>
              <a:t>7</a:t>
            </a:r>
            <a:r>
              <a:rPr lang="ko-KR" altLang="en-US" b="0" dirty="0">
                <a:effectLst/>
              </a:rPr>
              <a:t>월 </a:t>
            </a:r>
            <a:r>
              <a:rPr lang="en-US" altLang="ko-KR" b="0" dirty="0">
                <a:effectLst/>
              </a:rPr>
              <a:t>15</a:t>
            </a:r>
            <a:r>
              <a:rPr lang="ko-KR" altLang="en-US" b="0" dirty="0">
                <a:effectLst/>
              </a:rPr>
              <a:t>일 업데이트 된 </a:t>
            </a:r>
            <a:r>
              <a:rPr lang="ko-KR" altLang="en-US" b="0" dirty="0" err="1">
                <a:effectLst/>
              </a:rPr>
              <a:t>땡큐스티커로</a:t>
            </a:r>
            <a:r>
              <a:rPr lang="ko-KR" altLang="en-US" b="0" dirty="0">
                <a:effectLst/>
              </a:rPr>
              <a:t> </a:t>
            </a:r>
            <a:r>
              <a:rPr lang="ko-KR" altLang="en-US" b="0" dirty="0" err="1">
                <a:effectLst/>
              </a:rPr>
              <a:t>후원받기가</a:t>
            </a:r>
            <a:r>
              <a:rPr lang="ko-KR" altLang="en-US" b="0" dirty="0">
                <a:effectLst/>
              </a:rPr>
              <a:t> </a:t>
            </a:r>
            <a:r>
              <a:rPr lang="ko-KR" altLang="en-US" b="0" dirty="0" err="1">
                <a:effectLst/>
              </a:rPr>
              <a:t>가능해졌다는</a:t>
            </a:r>
            <a:r>
              <a:rPr lang="ko-KR" altLang="en-US" b="0" dirty="0">
                <a:effectLst/>
              </a:rPr>
              <a:t> 점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이 무렵 </a:t>
            </a:r>
            <a:r>
              <a:rPr lang="ko-KR" altLang="en-US" b="0" dirty="0" err="1">
                <a:effectLst/>
              </a:rPr>
              <a:t>팬심</a:t>
            </a:r>
            <a:r>
              <a:rPr lang="en-US" altLang="ko-KR" b="0" dirty="0">
                <a:effectLst/>
              </a:rPr>
              <a:t>M </a:t>
            </a:r>
            <a:r>
              <a:rPr lang="ko-KR" altLang="en-US" b="0" dirty="0">
                <a:effectLst/>
              </a:rPr>
              <a:t>이용가이드와 </a:t>
            </a:r>
            <a:r>
              <a:rPr lang="ko-KR" altLang="en-US" b="0" dirty="0" err="1">
                <a:effectLst/>
              </a:rPr>
              <a:t>셀럽</a:t>
            </a:r>
            <a:r>
              <a:rPr lang="ko-KR" altLang="en-US" b="0" dirty="0">
                <a:effectLst/>
              </a:rPr>
              <a:t> 인터뷰 등 블로그가 업데이트 되었다는 점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 err="1">
                <a:effectLst/>
              </a:rPr>
              <a:t>역조공</a:t>
            </a:r>
            <a:r>
              <a:rPr lang="ko-KR" altLang="en-US" b="0" dirty="0">
                <a:effectLst/>
              </a:rPr>
              <a:t> 지원 이벤트 등 신규 유입을 위한 적극적인 마케팅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마지막으로 </a:t>
            </a:r>
            <a:r>
              <a:rPr lang="ko-KR" altLang="en-US" b="0" dirty="0" err="1">
                <a:effectLst/>
              </a:rPr>
              <a:t>덕스티켓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 err="1">
                <a:effectLst/>
              </a:rPr>
              <a:t>뷰티에이전시와의</a:t>
            </a:r>
            <a:r>
              <a:rPr lang="ko-KR" altLang="en-US" b="0" dirty="0">
                <a:effectLst/>
              </a:rPr>
              <a:t> 전략적 </a:t>
            </a:r>
            <a:r>
              <a:rPr lang="en-US" altLang="ko-KR" b="0" dirty="0">
                <a:effectLst/>
              </a:rPr>
              <a:t>MOU </a:t>
            </a:r>
            <a:r>
              <a:rPr lang="ko-KR" altLang="en-US" b="0" dirty="0">
                <a:effectLst/>
              </a:rPr>
              <a:t>체결로 서비스에 활력을 </a:t>
            </a:r>
            <a:r>
              <a:rPr lang="ko-KR" altLang="en-US" b="0" dirty="0" err="1">
                <a:effectLst/>
              </a:rPr>
              <a:t>불어놓았다는</a:t>
            </a:r>
            <a:r>
              <a:rPr lang="ko-KR" altLang="en-US" b="0" dirty="0">
                <a:effectLst/>
              </a:rPr>
              <a:t> 점 등이 작용했다고 판단됩니다</a:t>
            </a:r>
            <a:r>
              <a:rPr lang="en-US" altLang="ko-KR" b="0" dirty="0">
                <a:effectLst/>
              </a:rPr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920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RFM</a:t>
            </a:r>
            <a:r>
              <a:rPr lang="ko-KR" altLang="en-US" dirty="0"/>
              <a:t>분석 방법에 대해 살펴보면</a:t>
            </a:r>
            <a:endParaRPr lang="en-US" altLang="ko-KR" dirty="0"/>
          </a:p>
          <a:p>
            <a:r>
              <a:rPr lang="ko-KR" altLang="en-US" dirty="0" err="1"/>
              <a:t>리센시는</a:t>
            </a:r>
            <a:r>
              <a:rPr lang="en-US" altLang="ko-KR" dirty="0"/>
              <a:t> </a:t>
            </a:r>
            <a:r>
              <a:rPr lang="ko-KR" altLang="en-US" dirty="0"/>
              <a:t>가장 최근에 보낸 메시지를 기준으로 산정하였고</a:t>
            </a:r>
            <a:endParaRPr lang="en-US" altLang="ko-KR" dirty="0"/>
          </a:p>
          <a:p>
            <a:r>
              <a:rPr lang="ko-KR" altLang="en-US" dirty="0" err="1"/>
              <a:t>프리퀀시는</a:t>
            </a:r>
            <a:r>
              <a:rPr lang="en-US" altLang="ko-KR" dirty="0"/>
              <a:t> </a:t>
            </a:r>
            <a:r>
              <a:rPr lang="ko-KR" altLang="en-US" dirty="0" err="1"/>
              <a:t>셀럽이</a:t>
            </a:r>
            <a:r>
              <a:rPr lang="ko-KR" altLang="en-US" dirty="0"/>
              <a:t> 보낸 메시지 총 개수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머니태리</a:t>
            </a:r>
            <a:r>
              <a:rPr lang="ko-KR" altLang="en-US" dirty="0"/>
              <a:t> </a:t>
            </a:r>
            <a:r>
              <a:rPr lang="ko-KR" altLang="en-US" dirty="0" err="1"/>
              <a:t>셀럽이</a:t>
            </a:r>
            <a:r>
              <a:rPr lang="ko-KR" altLang="en-US" dirty="0"/>
              <a:t> 보낸 각 메시지의 길이를 추출하여 합산하였습니다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분위를 기준으로 </a:t>
            </a:r>
            <a:r>
              <a:rPr lang="en-US" altLang="ko-KR" dirty="0"/>
              <a:t>R, F, M</a:t>
            </a:r>
            <a:r>
              <a:rPr lang="ko-KR" altLang="en-US" dirty="0"/>
              <a:t>을 각각 </a:t>
            </a:r>
            <a:r>
              <a:rPr lang="ko-KR" altLang="en-US" dirty="0" err="1"/>
              <a:t>등급화하였고</a:t>
            </a:r>
            <a:r>
              <a:rPr lang="ko-KR" altLang="en-US" dirty="0"/>
              <a:t> 도메인의 특성상 한번에 얼마나 긴 메시지를 보내는지 보다는 꾸준히 자주</a:t>
            </a:r>
            <a:r>
              <a:rPr lang="en-US" altLang="ko-KR" dirty="0"/>
              <a:t>, </a:t>
            </a:r>
            <a:r>
              <a:rPr lang="ko-KR" altLang="en-US" dirty="0"/>
              <a:t>그리고 즉각적으로 반응하는 것이 중요하다고 판단하여 이에 따른 범위 설정 후 총 </a:t>
            </a:r>
            <a:r>
              <a:rPr lang="en-US" altLang="ko-KR" dirty="0"/>
              <a:t>VIP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충성그룹</a:t>
            </a:r>
            <a:r>
              <a:rPr lang="en-US" altLang="ko-KR" dirty="0"/>
              <a:t>, </a:t>
            </a:r>
            <a:r>
              <a:rPr lang="ko-KR" altLang="en-US" dirty="0"/>
              <a:t>관심 필요 그룹</a:t>
            </a:r>
            <a:r>
              <a:rPr lang="en-US" altLang="ko-KR" dirty="0"/>
              <a:t>, </a:t>
            </a:r>
            <a:r>
              <a:rPr lang="ko-KR" altLang="en-US" dirty="0"/>
              <a:t>적극적 잠재 그룹</a:t>
            </a:r>
            <a:r>
              <a:rPr lang="en-US" altLang="ko-KR" dirty="0"/>
              <a:t>, </a:t>
            </a:r>
            <a:r>
              <a:rPr lang="ko-KR" altLang="en-US" dirty="0"/>
              <a:t>소극적 잠재 그룹</a:t>
            </a:r>
            <a:r>
              <a:rPr lang="en-US" altLang="ko-KR" dirty="0"/>
              <a:t>, </a:t>
            </a:r>
            <a:r>
              <a:rPr lang="ko-KR" altLang="en-US" dirty="0"/>
              <a:t>이탈 그룹 이렇게 </a:t>
            </a:r>
            <a:r>
              <a:rPr lang="en-US" altLang="ko-KR" dirty="0"/>
              <a:t>6</a:t>
            </a:r>
            <a:r>
              <a:rPr lang="ko-KR" altLang="en-US" dirty="0"/>
              <a:t>단계로 최종 세분화하였습니다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156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VIP </a:t>
            </a:r>
            <a:r>
              <a:rPr lang="ko-KR" altLang="en-US" dirty="0"/>
              <a:t>등급은 대부분의 지표에서 이상적인 수치를 보여줍니다</a:t>
            </a:r>
            <a:r>
              <a:rPr lang="en-US" altLang="ko-KR" dirty="0"/>
              <a:t>. </a:t>
            </a:r>
            <a:r>
              <a:rPr lang="ko-KR" altLang="en-US" dirty="0"/>
              <a:t>다른 모든 등급들보다 최근에 그리고 가장 많은 수와 양의 메시지를 보냈습니다</a:t>
            </a:r>
            <a:r>
              <a:rPr lang="en-US" altLang="ko-KR" dirty="0"/>
              <a:t>. </a:t>
            </a:r>
            <a:r>
              <a:rPr lang="ko-KR" altLang="en-US" dirty="0"/>
              <a:t>앱 접속시간 사용간격 </a:t>
            </a:r>
            <a:r>
              <a:rPr lang="ko-KR" altLang="en-US" dirty="0" err="1"/>
              <a:t>채팅방</a:t>
            </a:r>
            <a:r>
              <a:rPr lang="ko-KR" altLang="en-US" dirty="0"/>
              <a:t> 인원에서도 월등한 수치를 기록하고 있습니다</a:t>
            </a:r>
            <a:r>
              <a:rPr lang="en-US" altLang="ko-KR" dirty="0"/>
              <a:t>. </a:t>
            </a:r>
            <a:r>
              <a:rPr lang="ko-KR" altLang="en-US" dirty="0"/>
              <a:t>받은 스티커 역시 전체의 </a:t>
            </a:r>
            <a:r>
              <a:rPr lang="en-US" altLang="ko-KR" dirty="0"/>
              <a:t>55%</a:t>
            </a:r>
            <a:r>
              <a:rPr lang="ko-KR" altLang="en-US" dirty="0"/>
              <a:t>를 차지하며 절대적인 영향력을 보이고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충성 등급은 모든 지표에서 </a:t>
            </a:r>
            <a:r>
              <a:rPr lang="en-US" altLang="ko-KR" dirty="0"/>
              <a:t>VIP </a:t>
            </a:r>
            <a:r>
              <a:rPr lang="ko-KR" altLang="en-US" dirty="0"/>
              <a:t>등급의 하위호환이라 할 수 있지만 꾸준히 지속적으로 준수한 활동을 하고 있습니다</a:t>
            </a:r>
            <a:r>
              <a:rPr lang="en-US" altLang="ko-KR" dirty="0"/>
              <a:t>. VIP</a:t>
            </a:r>
            <a:r>
              <a:rPr lang="ko-KR" altLang="en-US" dirty="0"/>
              <a:t>와 충성 두 등급의 비중은 </a:t>
            </a:r>
            <a:r>
              <a:rPr lang="ko-KR" altLang="en-US" dirty="0" err="1"/>
              <a:t>셀럽이</a:t>
            </a:r>
            <a:r>
              <a:rPr lang="ko-KR" altLang="en-US" dirty="0"/>
              <a:t> 보낸 메시지의 </a:t>
            </a:r>
            <a:r>
              <a:rPr lang="en-US" altLang="ko-KR" dirty="0"/>
              <a:t>85%, </a:t>
            </a:r>
            <a:r>
              <a:rPr lang="ko-KR" altLang="en-US" dirty="0"/>
              <a:t>팬에게 받은 메시지의 </a:t>
            </a:r>
            <a:r>
              <a:rPr lang="en-US" altLang="ko-KR" dirty="0"/>
              <a:t>89%, </a:t>
            </a:r>
            <a:r>
              <a:rPr lang="ko-KR" altLang="en-US" dirty="0"/>
              <a:t>받은 스티커의 </a:t>
            </a:r>
            <a:r>
              <a:rPr lang="en-US" altLang="ko-KR" dirty="0"/>
              <a:t>89%</a:t>
            </a:r>
            <a:r>
              <a:rPr lang="ko-KR" altLang="en-US" dirty="0"/>
              <a:t>를 차지할 만큼 압도적이며 모든 등급의 </a:t>
            </a:r>
            <a:r>
              <a:rPr lang="ko-KR" altLang="en-US" dirty="0" err="1"/>
              <a:t>셀럽이</a:t>
            </a:r>
            <a:r>
              <a:rPr lang="ko-KR" altLang="en-US" dirty="0"/>
              <a:t> 지향해야 할 지점이라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관심 필요 등급은 비교적 지속적인 사용 흐름을 보여주기 때문에 충성 혹은 </a:t>
            </a:r>
            <a:r>
              <a:rPr lang="en-US" altLang="ko-KR" dirty="0"/>
              <a:t>VIP</a:t>
            </a:r>
            <a:r>
              <a:rPr lang="ko-KR" altLang="en-US" dirty="0"/>
              <a:t>로의 등급 상승 가능성이 높은 등급입니다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 최근 사용일이 </a:t>
            </a:r>
            <a:r>
              <a:rPr lang="en-US" altLang="ko-KR" dirty="0"/>
              <a:t>5.6</a:t>
            </a:r>
            <a:r>
              <a:rPr lang="ko-KR" altLang="en-US" dirty="0"/>
              <a:t>일로 이탈 가능성이 상대적으로 높기 때문에 장기 이탈로 이어지지 않도록 관심을 갖고 관리해야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적극적 잠재 등급과 소극적 잠재 등급은 비교적 최근에</a:t>
            </a:r>
            <a:r>
              <a:rPr lang="en-US" altLang="ko-KR" dirty="0"/>
              <a:t>, </a:t>
            </a:r>
            <a:r>
              <a:rPr lang="ko-KR" altLang="en-US" dirty="0"/>
              <a:t>주로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 이후로 유입된 </a:t>
            </a:r>
            <a:r>
              <a:rPr lang="ko-KR" altLang="en-US" dirty="0" err="1"/>
              <a:t>셀럽입니다</a:t>
            </a:r>
            <a:r>
              <a:rPr lang="en-US" altLang="ko-KR" dirty="0"/>
              <a:t>. </a:t>
            </a:r>
            <a:r>
              <a:rPr lang="ko-KR" altLang="en-US" dirty="0"/>
              <a:t>그중 적극적 잠재 등급의 경우 유입 이후로 최근까지 지속적으로 </a:t>
            </a:r>
            <a:r>
              <a:rPr lang="ko-KR" altLang="en-US" dirty="0" err="1"/>
              <a:t>사용중이라는</a:t>
            </a:r>
            <a:r>
              <a:rPr lang="ko-KR" altLang="en-US" dirty="0"/>
              <a:t> 점이 특징입니다</a:t>
            </a:r>
            <a:r>
              <a:rPr lang="en-US" altLang="ko-KR" dirty="0"/>
              <a:t>. </a:t>
            </a:r>
            <a:r>
              <a:rPr lang="ko-KR" altLang="en-US" dirty="0"/>
              <a:t>따라서 이 흐름을 계속해서 유지시키는 것이 중요합니다</a:t>
            </a:r>
            <a:r>
              <a:rPr lang="en-US" altLang="ko-KR" dirty="0"/>
              <a:t>. </a:t>
            </a:r>
            <a:r>
              <a:rPr lang="ko-KR" altLang="en-US" dirty="0"/>
              <a:t>반대로 소극적 잠재 등급은 유입시기는 동일하나 그 이후로 최근 사용이 뜸하거나 사용양이 적기 때문에 조금 더 사용량을 늘리기 위한 동기가 필요해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이탈 등급은 사용량 자체도 매우 적으며 이탈 기간이 최소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평균 </a:t>
            </a:r>
            <a:r>
              <a:rPr lang="en-US" altLang="ko-KR" dirty="0"/>
              <a:t>64</a:t>
            </a:r>
            <a:r>
              <a:rPr lang="ko-KR" altLang="en-US" dirty="0"/>
              <a:t>일인 그룹입니다</a:t>
            </a:r>
            <a:r>
              <a:rPr lang="en-US" altLang="ko-KR" dirty="0"/>
              <a:t>. </a:t>
            </a:r>
            <a:r>
              <a:rPr lang="ko-KR" altLang="en-US" dirty="0"/>
              <a:t>이탈 </a:t>
            </a:r>
            <a:r>
              <a:rPr lang="ko-KR" altLang="en-US" dirty="0" err="1"/>
              <a:t>기간뿐</a:t>
            </a:r>
            <a:r>
              <a:rPr lang="ko-KR" altLang="en-US" dirty="0"/>
              <a:t> 아니라 메시지 </a:t>
            </a:r>
            <a:r>
              <a:rPr lang="ko-KR" altLang="en-US" dirty="0" err="1"/>
              <a:t>전송수</a:t>
            </a:r>
            <a:r>
              <a:rPr lang="en-US" altLang="ko-KR" dirty="0"/>
              <a:t>, </a:t>
            </a:r>
            <a:r>
              <a:rPr lang="ko-KR" altLang="en-US" dirty="0"/>
              <a:t>사용시간</a:t>
            </a:r>
            <a:r>
              <a:rPr lang="en-US" altLang="ko-KR" dirty="0"/>
              <a:t>, </a:t>
            </a:r>
            <a:r>
              <a:rPr lang="ko-KR" altLang="en-US" dirty="0"/>
              <a:t>사용간격</a:t>
            </a:r>
            <a:r>
              <a:rPr lang="en-US" altLang="ko-KR" dirty="0"/>
              <a:t>, </a:t>
            </a:r>
            <a:r>
              <a:rPr lang="ko-KR" altLang="en-US" dirty="0"/>
              <a:t>받은 스티커 등 대부분의 지표에서 </a:t>
            </a:r>
            <a:r>
              <a:rPr lang="ko-KR" altLang="en-US" dirty="0" err="1"/>
              <a:t>팬심</a:t>
            </a:r>
            <a:r>
              <a:rPr lang="en-US" altLang="ko-KR" dirty="0"/>
              <a:t>M</a:t>
            </a:r>
            <a:r>
              <a:rPr lang="ko-KR" altLang="en-US" dirty="0"/>
              <a:t>과 매우 낮은 부합도를 보여주고 있어 복귀 가능성이 </a:t>
            </a:r>
            <a:r>
              <a:rPr lang="ko-KR" altLang="en-US" dirty="0" err="1"/>
              <a:t>낮아보입니다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99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등급별 특징을 정리해보면 브이아이피와 충성등급은 각종 지표에서 이상적인 수치</a:t>
            </a:r>
            <a:r>
              <a:rPr lang="en-US" altLang="ko-KR" dirty="0"/>
              <a:t>, </a:t>
            </a:r>
            <a:r>
              <a:rPr lang="ko-KR" altLang="en-US" dirty="0"/>
              <a:t>그리고 받은 메시지와 </a:t>
            </a:r>
            <a:r>
              <a:rPr lang="ko-KR" altLang="en-US" dirty="0" err="1"/>
              <a:t>땡큐스티거의</a:t>
            </a:r>
            <a:r>
              <a:rPr lang="ko-KR" altLang="en-US" dirty="0"/>
              <a:t> 대부분을 차지합니다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관심 필요 등급은 등급 상승 가능성이 높지만 최근도가 다소 높기 때문에 장기 이탈로 연결되지 않도록 관리가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잠재 등급은 주로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 이후 유입된 신규 고객으로 적극적 등급은 흐름 유지가 중요하고 소극적 등급은 동기 부여와 이탈요소 제거가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이탈등급은 이탈기간이 매우 길며 각종 지표에서 저조한 성적을 보여 매우 낮은 부합도를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834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effectLst/>
              </a:rPr>
              <a:t>구분된 등급을 기반으로 판단했을 때 적극적 잠재 등급의 지속적 활동 유도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관심 필요 등급과 소극적 잠재 등급의 사용동기 부여와 이탈요소 제거 등 등급의 특징에 맞는 집중적인 고객관리가 필요합니다</a:t>
            </a:r>
            <a:r>
              <a:rPr lang="en-US" altLang="ko-KR" b="0" dirty="0">
                <a:effectLst/>
              </a:rPr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76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메세지와 </a:t>
            </a:r>
            <a:r>
              <a:rPr lang="ko-KR" altLang="en-US" dirty="0" err="1"/>
              <a:t>땡큐스티커에</a:t>
            </a:r>
            <a:r>
              <a:rPr lang="ko-KR" altLang="en-US" dirty="0"/>
              <a:t> 대해 더 자세히 살펴보면 시간대별 </a:t>
            </a:r>
            <a:r>
              <a:rPr lang="ko-KR" altLang="en-US" dirty="0" err="1"/>
              <a:t>메세지</a:t>
            </a:r>
            <a:r>
              <a:rPr lang="ko-KR" altLang="en-US" dirty="0"/>
              <a:t> 전송 건수에서 밤</a:t>
            </a:r>
            <a:r>
              <a:rPr lang="en-US" altLang="ko-KR" dirty="0"/>
              <a:t>12</a:t>
            </a:r>
            <a:r>
              <a:rPr lang="ko-KR" altLang="en-US" dirty="0"/>
              <a:t>시 그리고 오후</a:t>
            </a:r>
            <a:r>
              <a:rPr lang="en-US" altLang="ko-KR" dirty="0"/>
              <a:t>6</a:t>
            </a:r>
            <a:r>
              <a:rPr lang="ko-KR" altLang="en-US" dirty="0"/>
              <a:t>시에서 </a:t>
            </a:r>
            <a:r>
              <a:rPr lang="en-US" altLang="ko-KR" dirty="0"/>
              <a:t>7</a:t>
            </a:r>
            <a:r>
              <a:rPr lang="ko-KR" altLang="en-US" dirty="0"/>
              <a:t>시에서 가장 높은 수치를 기록하고 있습니다</a:t>
            </a:r>
            <a:r>
              <a:rPr lang="en-US" altLang="ko-KR" dirty="0"/>
              <a:t>. </a:t>
            </a:r>
            <a:r>
              <a:rPr lang="ko-KR" altLang="en-US" dirty="0"/>
              <a:t>이는 직장인 기준 퇴근시간과 </a:t>
            </a:r>
            <a:r>
              <a:rPr lang="ko-KR" altLang="en-US" dirty="0" err="1"/>
              <a:t>잠들기전에</a:t>
            </a:r>
            <a:r>
              <a:rPr lang="ko-KR" altLang="en-US" dirty="0"/>
              <a:t> 가장 집중되어 있다고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셀럽과</a:t>
            </a:r>
            <a:r>
              <a:rPr lang="ko-KR" altLang="en-US" dirty="0"/>
              <a:t> 팬의 </a:t>
            </a:r>
            <a:r>
              <a:rPr lang="ko-KR" altLang="en-US" dirty="0" err="1"/>
              <a:t>메세지</a:t>
            </a:r>
            <a:r>
              <a:rPr lang="ko-KR" altLang="en-US" dirty="0"/>
              <a:t> 비율은 </a:t>
            </a:r>
            <a:r>
              <a:rPr lang="en-US" altLang="ko-KR" dirty="0"/>
              <a:t>3:7</a:t>
            </a:r>
            <a:r>
              <a:rPr lang="ko-KR" altLang="en-US" dirty="0"/>
              <a:t>로 </a:t>
            </a:r>
            <a:r>
              <a:rPr lang="en-US" altLang="ko-KR" dirty="0"/>
              <a:t>1:</a:t>
            </a:r>
            <a:r>
              <a:rPr lang="ko-KR" altLang="en-US" dirty="0"/>
              <a:t>다수의 수치임에도 </a:t>
            </a:r>
            <a:r>
              <a:rPr lang="ko-KR" altLang="en-US" dirty="0" err="1"/>
              <a:t>셀럽의</a:t>
            </a:r>
            <a:r>
              <a:rPr lang="ko-KR" altLang="en-US" dirty="0"/>
              <a:t> </a:t>
            </a:r>
            <a:r>
              <a:rPr lang="ko-KR" altLang="en-US" dirty="0" err="1"/>
              <a:t>메세지</a:t>
            </a:r>
            <a:r>
              <a:rPr lang="ko-KR" altLang="en-US" dirty="0"/>
              <a:t> 비중이 비교적 높게 나타나고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메세지의 구성비율은 일반 텍스트 형태의 메세지가 </a:t>
            </a:r>
            <a:r>
              <a:rPr lang="en-US" altLang="ko-KR" dirty="0"/>
              <a:t>94%</a:t>
            </a:r>
            <a:r>
              <a:rPr lang="ko-KR" altLang="en-US" dirty="0"/>
              <a:t>를 차지하고 있으며 나머지 </a:t>
            </a:r>
            <a:r>
              <a:rPr lang="en-US" altLang="ko-KR" dirty="0"/>
              <a:t>6%</a:t>
            </a:r>
            <a:r>
              <a:rPr lang="ko-KR" altLang="en-US" dirty="0"/>
              <a:t>는 시청각 메세지로 </a:t>
            </a:r>
            <a:r>
              <a:rPr lang="ko-KR" altLang="en-US" dirty="0" err="1"/>
              <a:t>메세지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건당 하나 꼴로 나타났습니다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 타입은 이미지</a:t>
            </a:r>
            <a:r>
              <a:rPr lang="en-US" altLang="ko-KR" dirty="0"/>
              <a:t>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음성파일로 나눠볼 수 있는데 이미지 파일이 압도적인 비중을 차지하고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메세지를 가장 많이 보낸 </a:t>
            </a:r>
            <a:r>
              <a:rPr lang="ko-KR" altLang="en-US" dirty="0" err="1"/>
              <a:t>셀럽은</a:t>
            </a:r>
            <a:r>
              <a:rPr lang="ko-KR" altLang="en-US" dirty="0"/>
              <a:t> 모두 </a:t>
            </a:r>
            <a:r>
              <a:rPr lang="en-US" altLang="ko-KR" dirty="0"/>
              <a:t>VIP</a:t>
            </a:r>
            <a:r>
              <a:rPr lang="ko-KR" altLang="en-US" dirty="0"/>
              <a:t>등급과 충성등급에 분포되어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땡큐</a:t>
            </a:r>
            <a:r>
              <a:rPr lang="ko-KR" altLang="en-US" dirty="0"/>
              <a:t> 스티커 업데이트 이후의 </a:t>
            </a:r>
            <a:r>
              <a:rPr lang="ko-KR" altLang="en-US" dirty="0" err="1"/>
              <a:t>땡큐스티커</a:t>
            </a:r>
            <a:r>
              <a:rPr lang="ko-KR" altLang="en-US" dirty="0"/>
              <a:t> 비중과 건수를 봤을 때 스티커의 절대적 양은 작다고 볼 수 있지만 그 추세를 보면 출시 이후로 </a:t>
            </a:r>
            <a:r>
              <a:rPr lang="ko-KR" altLang="en-US" dirty="0" err="1"/>
              <a:t>가파란</a:t>
            </a:r>
            <a:r>
              <a:rPr lang="ko-KR" altLang="en-US" dirty="0"/>
              <a:t> 상승세를 보이고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40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effectLst/>
              </a:rPr>
              <a:t>정리해보면 메시지는 </a:t>
            </a:r>
            <a:r>
              <a:rPr lang="en-US" altLang="ko-KR" b="0" dirty="0">
                <a:effectLst/>
              </a:rPr>
              <a:t>18~19</a:t>
            </a:r>
            <a:r>
              <a:rPr lang="ko-KR" altLang="en-US" b="0" dirty="0">
                <a:effectLst/>
              </a:rPr>
              <a:t>시</a:t>
            </a:r>
            <a:r>
              <a:rPr lang="en-US" altLang="ko-KR" b="0" dirty="0">
                <a:effectLst/>
              </a:rPr>
              <a:t>, 24</a:t>
            </a:r>
            <a:r>
              <a:rPr lang="ko-KR" altLang="en-US" b="0" dirty="0">
                <a:effectLst/>
              </a:rPr>
              <a:t>시에 가장 활발하며 </a:t>
            </a:r>
            <a:r>
              <a:rPr lang="ko-KR" altLang="en-US" b="0" dirty="0" err="1">
                <a:effectLst/>
              </a:rPr>
              <a:t>땡큐스티커의</a:t>
            </a:r>
            <a:r>
              <a:rPr lang="ko-KR" altLang="en-US" b="0" dirty="0">
                <a:effectLst/>
              </a:rPr>
              <a:t> 절대적 양은 매우 작으나 가파른 상승세 중입니다</a:t>
            </a:r>
            <a:r>
              <a:rPr lang="en-US" altLang="ko-KR" b="0" dirty="0">
                <a:effectLst/>
              </a:rPr>
              <a:t>.</a:t>
            </a:r>
          </a:p>
          <a:p>
            <a:r>
              <a:rPr lang="ko-KR" altLang="en-US" b="0" dirty="0" err="1">
                <a:effectLst/>
              </a:rPr>
              <a:t>땡큐스티커를</a:t>
            </a:r>
            <a:r>
              <a:rPr lang="ko-KR" altLang="en-US" b="0" dirty="0">
                <a:effectLst/>
              </a:rPr>
              <a:t> 받은 </a:t>
            </a:r>
            <a:r>
              <a:rPr lang="ko-KR" altLang="en-US" b="0" dirty="0" err="1">
                <a:effectLst/>
              </a:rPr>
              <a:t>셀럽이</a:t>
            </a:r>
            <a:r>
              <a:rPr lang="ko-KR" altLang="en-US" b="0" dirty="0">
                <a:effectLst/>
              </a:rPr>
              <a:t> 대부분 </a:t>
            </a:r>
            <a:r>
              <a:rPr lang="en-US" altLang="ko-KR" b="0" dirty="0">
                <a:effectLst/>
              </a:rPr>
              <a:t>VIP</a:t>
            </a:r>
            <a:r>
              <a:rPr lang="ko-KR" altLang="en-US" b="0" dirty="0">
                <a:effectLst/>
              </a:rPr>
              <a:t>와 충성 등급에 </a:t>
            </a:r>
            <a:r>
              <a:rPr lang="ko-KR" altLang="en-US" b="0" dirty="0" err="1">
                <a:effectLst/>
              </a:rPr>
              <a:t>쏠려있다는</a:t>
            </a:r>
            <a:r>
              <a:rPr lang="ko-KR" altLang="en-US" b="0" dirty="0">
                <a:effectLst/>
              </a:rPr>
              <a:t> 점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그리고 개개인으로 봤을 때도 </a:t>
            </a:r>
            <a:r>
              <a:rPr lang="en-US" altLang="ko-KR" b="0" dirty="0">
                <a:effectLst/>
              </a:rPr>
              <a:t>VIP</a:t>
            </a:r>
            <a:r>
              <a:rPr lang="ko-KR" altLang="en-US" b="0" dirty="0">
                <a:effectLst/>
              </a:rPr>
              <a:t>와 충성등급의 </a:t>
            </a:r>
            <a:r>
              <a:rPr lang="ko-KR" altLang="en-US" b="0" dirty="0" err="1">
                <a:effectLst/>
              </a:rPr>
              <a:t>셀럽이</a:t>
            </a:r>
            <a:r>
              <a:rPr lang="ko-KR" altLang="en-US" b="0" dirty="0">
                <a:effectLst/>
              </a:rPr>
              <a:t> 높은 순위 대부분을 차지하고 있다는 점은 다른 등급의 고객들도 </a:t>
            </a:r>
            <a:r>
              <a:rPr lang="en-US" altLang="ko-KR" b="0" dirty="0">
                <a:effectLst/>
              </a:rPr>
              <a:t>VIP</a:t>
            </a:r>
            <a:r>
              <a:rPr lang="ko-KR" altLang="en-US" b="0" dirty="0">
                <a:effectLst/>
              </a:rPr>
              <a:t>와 충성등급으로 상승하고자 하는 필요성을 단적으로 보여주는 지표로 활용할 수 있으며 </a:t>
            </a:r>
            <a:r>
              <a:rPr lang="ko-KR" altLang="en-US" b="0" dirty="0" err="1">
                <a:effectLst/>
              </a:rPr>
              <a:t>셀럽들에게</a:t>
            </a:r>
            <a:r>
              <a:rPr lang="ko-KR" altLang="en-US" b="0" dirty="0">
                <a:effectLst/>
              </a:rPr>
              <a:t> 큰 동기부여가 될 것으로 보입니다</a:t>
            </a:r>
            <a:r>
              <a:rPr lang="en-US" altLang="ko-KR" b="0" dirty="0">
                <a:effectLst/>
              </a:rPr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381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지금부터는 등급 구분과 데이터 분석을 바탕으로 이용률을 높이기 위한 방법에 대해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동기부여 및 이탈요소 제거와 지속적 활동 유도 크게 두 파트로 나누어 얘기해 볼 수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직접적인 수익창출만큼 강력한 동기부여는 찾기 어렵기 때문에 동기부여 및 이탈 요소 제거 파트에서 첫번째로 </a:t>
            </a:r>
            <a:r>
              <a:rPr lang="ko-KR" altLang="en-US" dirty="0" err="1"/>
              <a:t>땡큐스티커</a:t>
            </a:r>
            <a:r>
              <a:rPr lang="ko-KR" altLang="en-US" dirty="0"/>
              <a:t> 활성화에 대해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확인한 것과 같이 아직은 </a:t>
            </a:r>
            <a:r>
              <a:rPr lang="ko-KR" altLang="en-US" dirty="0" err="1"/>
              <a:t>땡큐스티커의</a:t>
            </a:r>
            <a:r>
              <a:rPr lang="ko-KR" altLang="en-US" dirty="0"/>
              <a:t> 양적 규모는 적은 편이지만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15</a:t>
            </a:r>
            <a:r>
              <a:rPr lang="ko-KR" altLang="en-US" dirty="0"/>
              <a:t>일 서비스 업데이트 이후 약 </a:t>
            </a:r>
            <a:r>
              <a:rPr lang="en-US" altLang="ko-KR" dirty="0"/>
              <a:t>2</a:t>
            </a:r>
            <a:r>
              <a:rPr lang="ko-KR" altLang="en-US" dirty="0"/>
              <a:t>달이라는 짧은 기간동안 높은 성장률을 보여주고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994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그래프를 통해 </a:t>
            </a:r>
            <a:r>
              <a:rPr lang="ko-KR" altLang="en-US" dirty="0" err="1"/>
              <a:t>땡큐스티커</a:t>
            </a:r>
            <a:r>
              <a:rPr lang="ko-KR" altLang="en-US" dirty="0"/>
              <a:t> 획득에 영향을 주는 지표를 살펴보면 팬에게 받은 메시지 수와 </a:t>
            </a:r>
            <a:r>
              <a:rPr lang="ko-KR" altLang="en-US" dirty="0" err="1"/>
              <a:t>채팅방</a:t>
            </a:r>
            <a:r>
              <a:rPr lang="ko-KR" altLang="en-US" dirty="0"/>
              <a:t> 총 인원이 다른 특성들에 비해 높은 관계성을 보인다고 판단할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89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팬에게 많은 메시지를 받으려면 어떻게 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팬에게 많은 수의 메시지를 받기 위해서는 앱 접속시간을 늘리고</a:t>
            </a:r>
            <a:r>
              <a:rPr lang="en-US" altLang="ko-KR" dirty="0"/>
              <a:t>, </a:t>
            </a:r>
            <a:r>
              <a:rPr lang="ko-KR" altLang="en-US" dirty="0" err="1"/>
              <a:t>셀럽의</a:t>
            </a:r>
            <a:r>
              <a:rPr lang="ko-KR" altLang="en-US" dirty="0"/>
              <a:t> 이미지</a:t>
            </a:r>
            <a:r>
              <a:rPr lang="en-US" altLang="ko-KR" dirty="0"/>
              <a:t>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음성 등 파일 타입 메시지를 많이 보내야 한다는 결론에 도달했습니다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</a:t>
            </a:r>
            <a:r>
              <a:rPr lang="ko-KR" altLang="en-US" dirty="0" err="1"/>
              <a:t>셀럽의</a:t>
            </a:r>
            <a:r>
              <a:rPr lang="ko-KR" altLang="en-US" dirty="0"/>
              <a:t> 앱 접속시간을 늘리고 파일형태의 메시지를 많이 활용하여 채널의 </a:t>
            </a:r>
            <a:r>
              <a:rPr lang="ko-KR" altLang="en-US" dirty="0" err="1"/>
              <a:t>멤버수를</a:t>
            </a:r>
            <a:r>
              <a:rPr lang="ko-KR" altLang="en-US" dirty="0"/>
              <a:t> 늘린다면 팬들의 더 많은 메시지와 </a:t>
            </a:r>
            <a:r>
              <a:rPr lang="ko-KR" altLang="en-US" dirty="0" err="1"/>
              <a:t>땡큐스티커로</a:t>
            </a:r>
            <a:r>
              <a:rPr lang="ko-KR" altLang="en-US" dirty="0"/>
              <a:t> 연결될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0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프로젝트 개요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 err="1"/>
              <a:t>피쳐</a:t>
            </a:r>
            <a:r>
              <a:rPr lang="ko-KR" altLang="en-US" dirty="0"/>
              <a:t> 엔지니어링</a:t>
            </a:r>
            <a:r>
              <a:rPr lang="en-US" altLang="ko-KR" dirty="0"/>
              <a:t>, </a:t>
            </a:r>
            <a:r>
              <a:rPr lang="ko-KR" altLang="en-US" dirty="0"/>
              <a:t>데이터 기반 전체 현황</a:t>
            </a:r>
            <a:r>
              <a:rPr lang="en-US" altLang="ko-KR" dirty="0"/>
              <a:t>, RFM</a:t>
            </a:r>
            <a:r>
              <a:rPr lang="ko-KR" altLang="en-US" dirty="0"/>
              <a:t>분석을 활용한 </a:t>
            </a:r>
            <a:r>
              <a:rPr lang="ko-KR" altLang="en-US" dirty="0" err="1"/>
              <a:t>셀럽</a:t>
            </a:r>
            <a:r>
              <a:rPr lang="ko-KR" altLang="en-US" dirty="0"/>
              <a:t> 등급 분류</a:t>
            </a:r>
            <a:r>
              <a:rPr lang="en-US" altLang="ko-KR" dirty="0"/>
              <a:t>, </a:t>
            </a:r>
            <a:r>
              <a:rPr lang="ko-KR" altLang="en-US" dirty="0"/>
              <a:t>등급별 분석</a:t>
            </a:r>
            <a:r>
              <a:rPr lang="en-US" altLang="ko-KR" dirty="0"/>
              <a:t>, </a:t>
            </a:r>
            <a:r>
              <a:rPr lang="ko-KR" altLang="en-US" dirty="0"/>
              <a:t>메시지와 </a:t>
            </a:r>
            <a:r>
              <a:rPr lang="ko-KR" altLang="en-US" dirty="0" err="1"/>
              <a:t>땡큐스티커</a:t>
            </a:r>
            <a:r>
              <a:rPr lang="ko-KR" altLang="en-US" dirty="0"/>
              <a:t> 상세 분석</a:t>
            </a:r>
            <a:r>
              <a:rPr lang="en-US" altLang="ko-KR" dirty="0"/>
              <a:t>, </a:t>
            </a:r>
            <a:r>
              <a:rPr lang="ko-KR" altLang="en-US" dirty="0" err="1"/>
              <a:t>셀럽의</a:t>
            </a:r>
            <a:r>
              <a:rPr lang="ko-KR" altLang="en-US" dirty="0"/>
              <a:t> 등급 상승과 이용률을 높이기 위한 방향 제시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, </a:t>
            </a:r>
            <a:r>
              <a:rPr lang="ko-KR" altLang="en-US" dirty="0"/>
              <a:t>자체 평가 의견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01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또한 관련해서 외부 연구결과를 보면 자기노출은 사회적 유대감을 느끼게 하고 이미지나 사진 등으로 추억을 공유하면 정서적 유대감이 성립될 수 있다고 말합니다</a:t>
            </a:r>
            <a:r>
              <a:rPr lang="en-US" altLang="ko-KR" b="0" dirty="0"/>
              <a:t>. </a:t>
            </a:r>
            <a:r>
              <a:rPr lang="ko-KR" altLang="en-US" b="0" dirty="0"/>
              <a:t>결국 자기 노출과 추억 공유는 사회적</a:t>
            </a:r>
            <a:r>
              <a:rPr lang="en-US" altLang="ko-KR" b="0" dirty="0"/>
              <a:t>, </a:t>
            </a:r>
            <a:r>
              <a:rPr lang="ko-KR" altLang="en-US" b="0" dirty="0"/>
              <a:t>정서적 유대감을 상승시킬 수 있다는 것입니다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>
                <a:effectLst/>
              </a:rPr>
              <a:t>따라서 앱 접속시간을 늘리고 이미지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영상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음성 등 파일형태의 메시지를 적극 활용한다면 팬과 </a:t>
            </a:r>
            <a:r>
              <a:rPr lang="ko-KR" altLang="en-US" b="0" dirty="0" err="1">
                <a:effectLst/>
              </a:rPr>
              <a:t>셀럽간의</a:t>
            </a:r>
            <a:r>
              <a:rPr lang="ko-KR" altLang="en-US" b="0" dirty="0">
                <a:effectLst/>
              </a:rPr>
              <a:t> 사회적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정서적 유대감을 상승시켜 팬과 </a:t>
            </a:r>
            <a:r>
              <a:rPr lang="ko-KR" altLang="en-US" b="0" dirty="0" err="1">
                <a:effectLst/>
              </a:rPr>
              <a:t>셀럽간의</a:t>
            </a:r>
            <a:r>
              <a:rPr lang="ko-KR" altLang="en-US" b="0" dirty="0">
                <a:effectLst/>
              </a:rPr>
              <a:t> </a:t>
            </a:r>
            <a:r>
              <a:rPr lang="ko-KR" altLang="en-US" b="0" dirty="0" err="1">
                <a:effectLst/>
              </a:rPr>
              <a:t>소통량과</a:t>
            </a:r>
            <a:r>
              <a:rPr lang="ko-KR" altLang="en-US" b="0" dirty="0">
                <a:effectLst/>
              </a:rPr>
              <a:t> </a:t>
            </a:r>
            <a:r>
              <a:rPr lang="ko-KR" altLang="en-US" b="0" dirty="0" err="1">
                <a:effectLst/>
              </a:rPr>
              <a:t>땡큐스티커</a:t>
            </a:r>
            <a:r>
              <a:rPr lang="ko-KR" altLang="en-US" b="0" dirty="0">
                <a:effectLst/>
              </a:rPr>
              <a:t> 활성화에 기여할 것입니다</a:t>
            </a:r>
            <a:r>
              <a:rPr lang="en-US" altLang="ko-KR" b="0" dirty="0">
                <a:effectLst/>
              </a:rPr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14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동기 부여 및 이탈 요소 제거로 마이크로 </a:t>
            </a:r>
            <a:r>
              <a:rPr lang="ko-KR" altLang="en-US" dirty="0" err="1"/>
              <a:t>세럽의</a:t>
            </a:r>
            <a:r>
              <a:rPr lang="ko-KR" altLang="en-US" dirty="0"/>
              <a:t> 장점을 활용한 액션 아이템입니다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팬심</a:t>
            </a:r>
            <a:r>
              <a:rPr lang="en-US" altLang="ko-KR" dirty="0"/>
              <a:t>M</a:t>
            </a:r>
            <a:r>
              <a:rPr lang="ko-KR" altLang="en-US" dirty="0"/>
              <a:t>을 이용하는 </a:t>
            </a:r>
            <a:r>
              <a:rPr lang="ko-KR" altLang="en-US" dirty="0" err="1"/>
              <a:t>셀럽은</a:t>
            </a:r>
            <a:r>
              <a:rPr lang="ko-KR" altLang="en-US" dirty="0"/>
              <a:t> </a:t>
            </a:r>
            <a:r>
              <a:rPr lang="ko-KR" altLang="en-US" dirty="0" err="1"/>
              <a:t>팔로우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만 이하의 마이크로 </a:t>
            </a:r>
            <a:r>
              <a:rPr lang="ko-KR" altLang="en-US" dirty="0" err="1"/>
              <a:t>셀럽이</a:t>
            </a:r>
            <a:r>
              <a:rPr lang="ko-KR" altLang="en-US" dirty="0"/>
              <a:t> </a:t>
            </a:r>
            <a:r>
              <a:rPr lang="en-US" altLang="ko-KR" dirty="0"/>
              <a:t>86.5%</a:t>
            </a:r>
            <a:r>
              <a:rPr lang="ko-KR" altLang="en-US" dirty="0"/>
              <a:t>로 대부분을 차지하고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마이크로 </a:t>
            </a:r>
            <a:r>
              <a:rPr lang="ko-KR" altLang="en-US" dirty="0" err="1"/>
              <a:t>셀럽은</a:t>
            </a:r>
            <a:r>
              <a:rPr lang="ko-KR" altLang="en-US" dirty="0"/>
              <a:t> </a:t>
            </a:r>
            <a:r>
              <a:rPr lang="ko-KR" altLang="en-US" dirty="0" err="1"/>
              <a:t>팔로워의</a:t>
            </a:r>
            <a:r>
              <a:rPr lang="ko-KR" altLang="en-US" dirty="0"/>
              <a:t> 절대 규모는 작지만 대체로 관심 분야에 전문성이 높고 팬들이 심리적으로 더 가깝게 느끼기 때문에 동질성</a:t>
            </a:r>
            <a:r>
              <a:rPr lang="en-US" altLang="ko-KR" dirty="0"/>
              <a:t>, </a:t>
            </a:r>
            <a:r>
              <a:rPr lang="ko-KR" altLang="en-US" dirty="0"/>
              <a:t>신뢰성이 높게 형성됩니다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즉각적인 반응과 더 가깝고 깊숙한 소통이 가능하기 때문에 친근한 이미지로 팬들에게 진정성을 느끼게 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57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특성들을 적극적으로 활용할 수 있는 아이템으로 먼저 </a:t>
            </a:r>
            <a:r>
              <a:rPr lang="ko-KR" altLang="en-US" dirty="0" err="1"/>
              <a:t>셀럽의</a:t>
            </a:r>
            <a:r>
              <a:rPr lang="ko-KR" altLang="en-US" dirty="0"/>
              <a:t> 생일</a:t>
            </a:r>
            <a:r>
              <a:rPr lang="en-US" altLang="ko-KR" dirty="0"/>
              <a:t>, </a:t>
            </a:r>
            <a:r>
              <a:rPr lang="ko-KR" altLang="en-US" dirty="0" err="1"/>
              <a:t>팬심</a:t>
            </a:r>
            <a:r>
              <a:rPr lang="en-US" altLang="ko-KR" dirty="0"/>
              <a:t>M </a:t>
            </a:r>
            <a:r>
              <a:rPr lang="ko-KR" altLang="en-US" dirty="0"/>
              <a:t>개설일</a:t>
            </a:r>
            <a:r>
              <a:rPr lang="en-US" altLang="ko-KR" dirty="0"/>
              <a:t>, </a:t>
            </a:r>
            <a:r>
              <a:rPr lang="ko-KR" altLang="en-US" dirty="0"/>
              <a:t>외부 플랫폼 </a:t>
            </a:r>
            <a:r>
              <a:rPr lang="ko-KR" altLang="en-US" dirty="0" err="1"/>
              <a:t>팔로워수</a:t>
            </a:r>
            <a:r>
              <a:rPr lang="ko-KR" altLang="en-US" dirty="0"/>
              <a:t> 목표치 달성 등의 </a:t>
            </a:r>
            <a:r>
              <a:rPr lang="ko-KR" altLang="en-US" dirty="0" err="1"/>
              <a:t>기념할만한</a:t>
            </a:r>
            <a:r>
              <a:rPr lang="ko-KR" altLang="en-US" dirty="0"/>
              <a:t> 정보를 바탕으로 팬들에게 알람 및 </a:t>
            </a:r>
            <a:r>
              <a:rPr lang="ko-KR" altLang="en-US" dirty="0" err="1"/>
              <a:t>채팅방</a:t>
            </a:r>
            <a:r>
              <a:rPr lang="ko-KR" altLang="en-US" dirty="0"/>
              <a:t> 고정노출을 지원하여 팬과 </a:t>
            </a:r>
            <a:r>
              <a:rPr lang="ko-KR" altLang="en-US" dirty="0" err="1"/>
              <a:t>셀럽간의</a:t>
            </a:r>
            <a:r>
              <a:rPr lang="ko-KR" altLang="en-US" dirty="0"/>
              <a:t> 이야기거리를 제공하면 소통과 </a:t>
            </a:r>
            <a:r>
              <a:rPr lang="ko-KR" altLang="en-US" dirty="0" err="1"/>
              <a:t>땡큐스티커</a:t>
            </a:r>
            <a:r>
              <a:rPr lang="ko-KR" altLang="en-US" dirty="0"/>
              <a:t> 활성화에 기여할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적은 수의 팬들과 긴밀한 관계를 유지한다는 특성에 기반하여 일정 조건 달성 시 소규모의 </a:t>
            </a:r>
            <a:r>
              <a:rPr lang="ko-KR" altLang="en-US" dirty="0" err="1"/>
              <a:t>역조공</a:t>
            </a:r>
            <a:r>
              <a:rPr lang="ko-KR" altLang="en-US" dirty="0"/>
              <a:t> 지원 서비스를 제공한다면 </a:t>
            </a:r>
            <a:r>
              <a:rPr lang="ko-KR" altLang="en-US" dirty="0" err="1"/>
              <a:t>팬심</a:t>
            </a:r>
            <a:r>
              <a:rPr lang="en-US" altLang="ko-KR" dirty="0"/>
              <a:t>M</a:t>
            </a:r>
            <a:r>
              <a:rPr lang="ko-KR" altLang="en-US" dirty="0"/>
              <a:t>을 사용할 동기로 충분할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마이크로 </a:t>
            </a:r>
            <a:r>
              <a:rPr lang="ko-KR" altLang="en-US" dirty="0" err="1"/>
              <a:t>셀럽은</a:t>
            </a:r>
            <a:r>
              <a:rPr lang="ko-KR" altLang="en-US" dirty="0"/>
              <a:t> 높은 신뢰성을 바탕으로 형성된 관계이기 때문에 적은 비용</a:t>
            </a:r>
            <a:r>
              <a:rPr lang="en-US" altLang="ko-KR" dirty="0"/>
              <a:t>, </a:t>
            </a:r>
            <a:r>
              <a:rPr lang="ko-KR" altLang="en-US" dirty="0"/>
              <a:t>높은 </a:t>
            </a:r>
            <a:r>
              <a:rPr lang="ko-KR" altLang="en-US" dirty="0" err="1"/>
              <a:t>반응률</a:t>
            </a:r>
            <a:r>
              <a:rPr lang="en-US" altLang="ko-KR" dirty="0"/>
              <a:t>, </a:t>
            </a:r>
            <a:r>
              <a:rPr lang="ko-KR" altLang="en-US" dirty="0"/>
              <a:t>틈새 시장 공략이 가능하며</a:t>
            </a:r>
            <a:endParaRPr lang="en-US" altLang="ko-KR" dirty="0"/>
          </a:p>
          <a:p>
            <a:r>
              <a:rPr lang="ko-KR" altLang="en-US" dirty="0"/>
              <a:t>이를 근거로 </a:t>
            </a:r>
            <a:r>
              <a:rPr lang="ko-KR" altLang="en-US" dirty="0" err="1"/>
              <a:t>팬심과</a:t>
            </a:r>
            <a:r>
              <a:rPr lang="ko-KR" altLang="en-US" dirty="0"/>
              <a:t> 제휴 중인 업체나 틈새 공략이 가능한 시장의 제품 홍보를 </a:t>
            </a:r>
            <a:r>
              <a:rPr lang="ko-KR" altLang="en-US" dirty="0" err="1"/>
              <a:t>채팅방</a:t>
            </a:r>
            <a:r>
              <a:rPr lang="ko-KR" altLang="en-US" dirty="0"/>
              <a:t> 내에서 진행해 수익을 발생시킬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85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두번째 파트인 지속적 활동 유도하는 방안입니다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팬심</a:t>
            </a:r>
            <a:r>
              <a:rPr lang="en-US" altLang="ko-KR" dirty="0"/>
              <a:t>M </a:t>
            </a:r>
            <a:r>
              <a:rPr lang="ko-KR" altLang="en-US" dirty="0"/>
              <a:t>사용자들은 </a:t>
            </a:r>
            <a:r>
              <a:rPr lang="en-US" altLang="ko-KR" dirty="0"/>
              <a:t>18</a:t>
            </a:r>
            <a:r>
              <a:rPr lang="ko-KR" altLang="en-US" dirty="0"/>
              <a:t>시와 </a:t>
            </a:r>
            <a:r>
              <a:rPr lang="en-US" altLang="ko-KR" dirty="0"/>
              <a:t>19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24</a:t>
            </a:r>
            <a:r>
              <a:rPr lang="ko-KR" altLang="en-US" dirty="0"/>
              <a:t>시에 메시지 이용률이 가장 높은 것으로 파악되기 때문에 이 시간대에 팬들과 소통한다면 더 많은 동시 접속자들과 집중적이고 효율적인 소통을 이어갈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90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설문조사기관의 조사에 따르면 코로나 이후의 우리 사회는 전반적으로 외로움을 느끼고 있습니다</a:t>
            </a:r>
            <a:r>
              <a:rPr lang="en-US" altLang="ko-KR" dirty="0"/>
              <a:t>. </a:t>
            </a:r>
            <a:r>
              <a:rPr lang="ko-KR" altLang="en-US" dirty="0"/>
              <a:t>따라서 이러한 외로움을 해소하고 싶은 마음 또한 크다고 볼 수 있습니다</a:t>
            </a:r>
            <a:r>
              <a:rPr lang="en-US" altLang="ko-KR" dirty="0"/>
              <a:t>. </a:t>
            </a:r>
            <a:r>
              <a:rPr lang="ko-KR" altLang="en-US" dirty="0"/>
              <a:t>관계를 형성하고 소통을 하는 것은 이와 같은 사회적 고립감과 외로움에 효과적이며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비대면</a:t>
            </a:r>
            <a:r>
              <a:rPr lang="ko-KR" altLang="en-US" dirty="0"/>
              <a:t> 소통은 친밀감의 증가 정도가 높다는 연구결과도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7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종합하면</a:t>
            </a:r>
            <a:r>
              <a:rPr lang="ko-KR" altLang="en-US" b="0" dirty="0">
                <a:effectLst/>
              </a:rPr>
              <a:t> </a:t>
            </a:r>
            <a:r>
              <a:rPr lang="ko-KR" altLang="en-US" b="0" dirty="0" err="1">
                <a:effectLst/>
              </a:rPr>
              <a:t>셀럽에게</a:t>
            </a:r>
            <a:r>
              <a:rPr lang="ko-KR" altLang="en-US" b="0" dirty="0">
                <a:effectLst/>
              </a:rPr>
              <a:t> 사용자들의 이용이 활발한 시간을 상기시켜 최소한 이 시간대 만큼은 </a:t>
            </a:r>
            <a:r>
              <a:rPr lang="ko-KR" altLang="en-US" b="0" dirty="0" err="1">
                <a:effectLst/>
              </a:rPr>
              <a:t>팬심</a:t>
            </a:r>
            <a:r>
              <a:rPr lang="en-US" altLang="ko-KR" b="0" dirty="0">
                <a:effectLst/>
              </a:rPr>
              <a:t>M</a:t>
            </a:r>
            <a:r>
              <a:rPr lang="ko-KR" altLang="en-US" b="0" dirty="0">
                <a:effectLst/>
              </a:rPr>
              <a:t>을 사용하도록 유도하면 이는 지속적 활동에도 기여할 것입니다</a:t>
            </a:r>
            <a:r>
              <a:rPr lang="en-US" altLang="ko-KR" b="0" dirty="0">
                <a:effectLst/>
              </a:rPr>
              <a:t>.</a:t>
            </a:r>
          </a:p>
          <a:p>
            <a:r>
              <a:rPr lang="ko-KR" altLang="en-US" b="0" dirty="0">
                <a:effectLst/>
              </a:rPr>
              <a:t>이용률이 높은 시간대인 </a:t>
            </a:r>
            <a:r>
              <a:rPr lang="en-US" altLang="ko-KR" b="0" dirty="0">
                <a:effectLst/>
              </a:rPr>
              <a:t>18~19</a:t>
            </a:r>
            <a:r>
              <a:rPr lang="ko-KR" altLang="en-US" b="0" dirty="0">
                <a:effectLst/>
              </a:rPr>
              <a:t>시</a:t>
            </a:r>
            <a:r>
              <a:rPr lang="en-US" altLang="ko-KR" b="0" dirty="0">
                <a:effectLst/>
              </a:rPr>
              <a:t>, 24</a:t>
            </a:r>
            <a:r>
              <a:rPr lang="ko-KR" altLang="en-US" b="0" dirty="0">
                <a:effectLst/>
              </a:rPr>
              <a:t>시는 일반적으로 퇴근시간과 잠들기 전으로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외로움을 많이 느끼는 현대인들은 이 때 누군가와 관계를 형성하고 싶은 마음이 </a:t>
            </a:r>
            <a:r>
              <a:rPr lang="ko-KR" altLang="en-US" b="0" dirty="0" err="1">
                <a:effectLst/>
              </a:rPr>
              <a:t>깊어진다고</a:t>
            </a:r>
            <a:r>
              <a:rPr lang="ko-KR" altLang="en-US" b="0" dirty="0">
                <a:effectLst/>
              </a:rPr>
              <a:t> 해석할 수 있습니다</a:t>
            </a:r>
            <a:r>
              <a:rPr lang="en-US" altLang="ko-KR" b="0" dirty="0">
                <a:effectLst/>
              </a:rPr>
              <a:t>.</a:t>
            </a:r>
          </a:p>
          <a:p>
            <a:r>
              <a:rPr lang="ko-KR" altLang="en-US" b="0" dirty="0">
                <a:effectLst/>
              </a:rPr>
              <a:t>따라서 이 시간대에 </a:t>
            </a:r>
            <a:r>
              <a:rPr lang="ko-KR" altLang="en-US" b="0" dirty="0" err="1">
                <a:effectLst/>
              </a:rPr>
              <a:t>셀럽에게</a:t>
            </a:r>
            <a:r>
              <a:rPr lang="ko-KR" altLang="en-US" b="0" dirty="0">
                <a:effectLst/>
              </a:rPr>
              <a:t> </a:t>
            </a:r>
            <a:r>
              <a:rPr lang="ko-KR" altLang="en-US" b="0" dirty="0" err="1">
                <a:effectLst/>
              </a:rPr>
              <a:t>팬심</a:t>
            </a:r>
            <a:r>
              <a:rPr lang="en-US" altLang="ko-KR" b="0" dirty="0">
                <a:effectLst/>
              </a:rPr>
              <a:t>M </a:t>
            </a:r>
            <a:r>
              <a:rPr lang="ko-KR" altLang="en-US" b="0" dirty="0">
                <a:effectLst/>
              </a:rPr>
              <a:t>사용을 유도한다면 상호작용하는 팬들의 충성도를 높이고 </a:t>
            </a:r>
            <a:r>
              <a:rPr lang="ko-KR" altLang="en-US" b="0" dirty="0" err="1">
                <a:effectLst/>
              </a:rPr>
              <a:t>셀럽과</a:t>
            </a:r>
            <a:r>
              <a:rPr lang="ko-KR" altLang="en-US" b="0" dirty="0">
                <a:effectLst/>
              </a:rPr>
              <a:t> 더 깊은 관계로 느끼도록 할 것입니다</a:t>
            </a:r>
            <a:r>
              <a:rPr lang="en-US" altLang="ko-KR" b="0" dirty="0">
                <a:effectLst/>
              </a:rPr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588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지속적 활동 유도 파트 중 포인트 제도 도입입니다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논문에 따르면 금전적 또는 물질적 보상물은 고객의 충성도를 증가시키고 장기적인 관계를 유지하게 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사용자의 충성도를 높이고 수익화를 잘 하기 위해서는 한번 이용하면 계속 이용하게 만드는 </a:t>
            </a:r>
            <a:r>
              <a:rPr lang="ko-KR" altLang="en-US" dirty="0" err="1"/>
              <a:t>락인</a:t>
            </a:r>
            <a:r>
              <a:rPr lang="ko-KR" altLang="en-US" dirty="0"/>
              <a:t> 효과에 주목해야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자연스러운 포인트 적립과 활용은 사용자의 </a:t>
            </a:r>
            <a:r>
              <a:rPr lang="ko-KR" altLang="en-US" dirty="0" err="1"/>
              <a:t>락인에</a:t>
            </a:r>
            <a:r>
              <a:rPr lang="ko-KR" altLang="en-US" dirty="0"/>
              <a:t> 기여함과 동시에 결제의향이 부족하거나 </a:t>
            </a:r>
            <a:r>
              <a:rPr lang="ko-KR" altLang="en-US" dirty="0" err="1"/>
              <a:t>결제력이</a:t>
            </a:r>
            <a:r>
              <a:rPr lang="ko-KR" altLang="en-US" dirty="0"/>
              <a:t> 부족한 층도 유료 상품 사용을 경험하게 됨으로써 차후에 결제로까지 이어지는 트리거 역할을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69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포인트 적립 요소로는</a:t>
            </a:r>
            <a:r>
              <a:rPr lang="en-US" altLang="ko-KR" dirty="0"/>
              <a:t> </a:t>
            </a:r>
            <a:r>
              <a:rPr lang="ko-KR" altLang="en-US" dirty="0"/>
              <a:t>매일 접속할 동기가 될 출석체크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채팅방</a:t>
            </a:r>
            <a:r>
              <a:rPr lang="ko-KR" altLang="en-US" dirty="0"/>
              <a:t> 내에서 메시지를 전송하거나</a:t>
            </a:r>
            <a:r>
              <a:rPr lang="en-US" altLang="ko-KR" dirty="0"/>
              <a:t> </a:t>
            </a:r>
            <a:r>
              <a:rPr lang="ko-KR" altLang="en-US" dirty="0"/>
              <a:t>오늘 입을 의상 혹은 저녁 메뉴 등을 팬들과 함께 선택할 수 있게 되는 투표 기능 등 </a:t>
            </a:r>
            <a:r>
              <a:rPr lang="ko-KR" altLang="en-US" dirty="0" err="1"/>
              <a:t>채팅방</a:t>
            </a:r>
            <a:r>
              <a:rPr lang="ko-KR" altLang="en-US" dirty="0"/>
              <a:t> 활성화에도 기여할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2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통해 두가지 효과를 기대할 수 있는데 </a:t>
            </a:r>
            <a:r>
              <a:rPr lang="ko-KR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포인트와 샷을 일정 비율로 교환하여 </a:t>
            </a:r>
            <a:r>
              <a:rPr lang="ko-KR" altLang="en-US" sz="12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땡큐</a:t>
            </a:r>
            <a:r>
              <a:rPr lang="ko-KR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스티커를 체험할 수 있도록 기회를 제공하고 </a:t>
            </a:r>
            <a:r>
              <a:rPr lang="ko-KR" altLang="en-US" dirty="0"/>
              <a:t>유료 결제에 대한 대안을 제시할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이러한 포인트 제도는 누적 포인트를 기준으로 팬에게 계급을 부여하여 충성도를 상승시키고 장기적인 관계 형성에 기여할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579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지금까지의 내용을 종합해보면 관심 필요 등급과 소극적 잠재 등급의 장기 이탈을 방지하기 위한 아이템과 적극적 잠재 등급의 지속적 활동을 유도할 수 있는 방안들을 도입하여 </a:t>
            </a:r>
            <a:r>
              <a:rPr lang="ko-KR" altLang="en-US" dirty="0" err="1"/>
              <a:t>셀럽들의</a:t>
            </a:r>
            <a:r>
              <a:rPr lang="ko-KR" altLang="en-US" dirty="0"/>
              <a:t> 등급 상승을 유도하고 이에 따라 성장하는 이용률은 다양한 비즈니스 모델 구성으로 이어질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끝으로 등급 상승에 따른 기대효과를 보면 관심 필요 등급에서 충성 등급으로 </a:t>
            </a:r>
            <a:r>
              <a:rPr lang="ko-KR" altLang="en-US" dirty="0" err="1"/>
              <a:t>상승시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인당 평균 메시지 건수 </a:t>
            </a:r>
            <a:r>
              <a:rPr lang="en-US" altLang="ko-KR" dirty="0"/>
              <a:t>150%, </a:t>
            </a:r>
            <a:r>
              <a:rPr lang="ko-KR" altLang="en-US" dirty="0"/>
              <a:t>접속시간 </a:t>
            </a:r>
            <a:r>
              <a:rPr lang="en-US" altLang="ko-KR" dirty="0"/>
              <a:t>148% </a:t>
            </a:r>
            <a:r>
              <a:rPr lang="ko-KR" altLang="en-US" dirty="0"/>
              <a:t>상승효과가 기대되며</a:t>
            </a:r>
            <a:r>
              <a:rPr lang="en-US" altLang="ko-KR" dirty="0"/>
              <a:t>, </a:t>
            </a:r>
            <a:r>
              <a:rPr lang="ko-KR" altLang="en-US" dirty="0"/>
              <a:t>소극적 잠재 등급에서 적극적 잠재 등급으로 </a:t>
            </a:r>
            <a:r>
              <a:rPr lang="ko-KR" altLang="en-US" dirty="0" err="1"/>
              <a:t>상승시</a:t>
            </a:r>
            <a:r>
              <a:rPr lang="ko-KR" altLang="en-US" dirty="0"/>
              <a:t> </a:t>
            </a:r>
            <a:r>
              <a:rPr lang="en-US" altLang="ko-KR" dirty="0"/>
              <a:t>252%</a:t>
            </a:r>
            <a:r>
              <a:rPr lang="ko-KR" altLang="en-US" dirty="0"/>
              <a:t>의 메시지 건수</a:t>
            </a:r>
            <a:r>
              <a:rPr lang="en-US" altLang="ko-KR" dirty="0"/>
              <a:t>, 215%</a:t>
            </a:r>
            <a:r>
              <a:rPr lang="ko-KR" altLang="en-US" dirty="0"/>
              <a:t>의 접속시간 상승효과가 예상됩니다</a:t>
            </a:r>
            <a:r>
              <a:rPr lang="en-US" altLang="ko-KR" dirty="0"/>
              <a:t>. </a:t>
            </a:r>
            <a:r>
              <a:rPr lang="ko-KR" altLang="en-US" dirty="0"/>
              <a:t>적극적 잠재 등급에서 충성 등급으로의 상승은 장기적으로 지속적인 사용이 이루어졌을 때 가능하며 이 경우 </a:t>
            </a:r>
            <a:r>
              <a:rPr lang="en-US" altLang="ko-KR" dirty="0"/>
              <a:t>1</a:t>
            </a:r>
            <a:r>
              <a:rPr lang="ko-KR" altLang="en-US" dirty="0"/>
              <a:t>인당 메시지 건수 </a:t>
            </a:r>
            <a:r>
              <a:rPr lang="en-US" altLang="ko-KR" dirty="0"/>
              <a:t>1279%, </a:t>
            </a:r>
            <a:r>
              <a:rPr lang="ko-KR" altLang="en-US" dirty="0"/>
              <a:t>접속시간 </a:t>
            </a:r>
            <a:r>
              <a:rPr lang="en-US" altLang="ko-KR" dirty="0"/>
              <a:t>820%</a:t>
            </a:r>
            <a:r>
              <a:rPr lang="ko-KR" altLang="en-US" dirty="0"/>
              <a:t>의 상승효과를 기대해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5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주제 및 기획 의도입니다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팬심</a:t>
            </a:r>
            <a:r>
              <a:rPr lang="en-US" altLang="ko-KR" dirty="0"/>
              <a:t>M </a:t>
            </a:r>
            <a:r>
              <a:rPr lang="ko-KR" altLang="en-US" dirty="0"/>
              <a:t>내 활동 데이터를 기반으로 </a:t>
            </a:r>
            <a:r>
              <a:rPr lang="ko-KR" altLang="en-US" dirty="0" err="1"/>
              <a:t>셀럽의</a:t>
            </a:r>
            <a:r>
              <a:rPr lang="ko-KR" altLang="en-US" dirty="0"/>
              <a:t> 등급을 구분하고</a:t>
            </a:r>
            <a:r>
              <a:rPr lang="en-US" altLang="ko-KR" dirty="0"/>
              <a:t>, </a:t>
            </a:r>
            <a:r>
              <a:rPr lang="ko-KR" altLang="en-US" dirty="0"/>
              <a:t>구분된 각 등급에 적합한 전략을 모색하고 방향성을 제시합니다</a:t>
            </a:r>
            <a:r>
              <a:rPr lang="en-US" altLang="ko-KR" dirty="0"/>
              <a:t>. </a:t>
            </a:r>
            <a:r>
              <a:rPr lang="ko-KR" altLang="en-US" dirty="0"/>
              <a:t>이를 통해 더 높은 등급으로의 이동을 유도하여 </a:t>
            </a:r>
            <a:r>
              <a:rPr lang="ko-KR" altLang="en-US" dirty="0" err="1"/>
              <a:t>팬심</a:t>
            </a:r>
            <a:r>
              <a:rPr lang="en-US" altLang="ko-KR" dirty="0"/>
              <a:t>M</a:t>
            </a:r>
            <a:r>
              <a:rPr lang="ko-KR" altLang="en-US" dirty="0"/>
              <a:t>의 활성화에 기여하고자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92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마지막으로 자체 평가 의견입니다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일단 팀 단위로 프로젝트를 진행하면서 의견 조율에 많은 시간이 소요된다는 것을 배웠고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경험을 통해 팀 프로젝트를 진행함에 있어 조금 더 세밀한 일정 조정이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가능할 것 같습니다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내부적으로 생각해보면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초기 기획 과정에서 나온 여러 구상들이 그 역할을 다하지 못해서 아쉬움이 남습니다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세분화와 관련 있다고 생각되는 요소들을 가설검정을 통해 도출하고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그에 따라 많은 요소들을 활용하여 클러스터링을 사용해 그룹화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한다거나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 혹은 여러 모델로 각각 세분화하고 통합시키는 방안 등 다양한 아이디어가 나왔었고 실제로 수행도 했지만 다수의 요소들이 들어가다 보니 각 그룹별 특징을 찾아내기 힘들었고 결국 고민 끝에 원점으로 돌아와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RFM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만을 사용하여 세분화 했습니다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꽤 긴 시간을 이 과정에 투자했기 때문에 원점으로 돌아왔다는 점이 아쉬움으로 남지만 그 과정에서 여러 특성들을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재생성할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수 있었기 때문에 소득이 전혀 없었다고 할 수는 없을 겁니다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자연어 처리를 이용해 메시지의 감정분석 결과를 활용할 계획이었으나 도출해낸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긍부정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수치 지표가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팬심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M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활성화에 있어서 어떠한 관계성도 보여주지 못했기 때문에 폐기처리 한 부분도 아쉬움으로 남습니다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그래도 프로젝트 시작부터 지금까지 좋은 팀원들을 만나 원만한 관계를 유지하며 끊임없이 의견을 나누고 프로젝트를 발전시켜 왔다는 점은 긍정적이었다고 생각합니다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70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이상으로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팬심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활동 데이터를 중심으로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RFM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고객 세분화를 통한 고객 활성화 전략 수립에 대한 발표를 마치겠습니다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30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프로젝트는 데이터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특성 가공 및 생성</a:t>
            </a:r>
            <a:r>
              <a:rPr lang="en-US" altLang="ko-KR" dirty="0"/>
              <a:t>, </a:t>
            </a:r>
            <a:r>
              <a:rPr lang="ko-KR" altLang="en-US" dirty="0"/>
              <a:t>등급 세분화</a:t>
            </a:r>
            <a:r>
              <a:rPr lang="en-US" altLang="ko-KR" dirty="0"/>
              <a:t>, </a:t>
            </a:r>
            <a:r>
              <a:rPr lang="ko-KR" altLang="en-US" dirty="0"/>
              <a:t>데이터 시각화</a:t>
            </a:r>
            <a:r>
              <a:rPr lang="en-US" altLang="ko-KR" dirty="0"/>
              <a:t>, </a:t>
            </a:r>
            <a:r>
              <a:rPr lang="ko-KR" altLang="en-US" dirty="0"/>
              <a:t>등급별 방향성 제시 순으로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450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기대효과로 </a:t>
            </a:r>
            <a:r>
              <a:rPr lang="ko-KR" altLang="en-US" dirty="0" err="1"/>
              <a:t>셀럽과</a:t>
            </a:r>
            <a:r>
              <a:rPr lang="ko-KR" altLang="en-US" dirty="0"/>
              <a:t> 팬 사이의 친밀도를 강화하고 높은 충성도의 </a:t>
            </a:r>
            <a:r>
              <a:rPr lang="ko-KR" altLang="en-US" dirty="0" err="1"/>
              <a:t>팬층을</a:t>
            </a:r>
            <a:r>
              <a:rPr lang="ko-KR" altLang="en-US" dirty="0"/>
              <a:t> 형성해 </a:t>
            </a:r>
            <a:r>
              <a:rPr lang="ko-KR" altLang="en-US" dirty="0" err="1"/>
              <a:t>셀럽의</a:t>
            </a:r>
            <a:r>
              <a:rPr lang="ko-KR" altLang="en-US" dirty="0"/>
              <a:t> 등급 상승에 기여할 수 있습니다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err="1"/>
              <a:t>팬심</a:t>
            </a:r>
            <a:r>
              <a:rPr lang="en-US" altLang="ko-KR" dirty="0"/>
              <a:t>M </a:t>
            </a:r>
            <a:r>
              <a:rPr lang="ko-KR" altLang="en-US" dirty="0"/>
              <a:t>서비스 이용률을 높이고 다양한 형태의 비즈니스 모델을 구성할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5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활용 </a:t>
            </a:r>
            <a:r>
              <a:rPr lang="ko-KR" altLang="en-US" dirty="0" err="1"/>
              <a:t>데이터셋는</a:t>
            </a:r>
            <a:r>
              <a:rPr lang="ko-KR" altLang="en-US" dirty="0"/>
              <a:t> </a:t>
            </a:r>
            <a:r>
              <a:rPr lang="ko-KR" altLang="en-US" dirty="0" err="1"/>
              <a:t>팬심</a:t>
            </a:r>
            <a:r>
              <a:rPr lang="en-US" altLang="ko-KR" dirty="0"/>
              <a:t>M 2022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27</a:t>
            </a:r>
            <a:r>
              <a:rPr lang="ko-KR" altLang="en-US" dirty="0"/>
              <a:t>일부터 </a:t>
            </a:r>
            <a:r>
              <a:rPr lang="en-US" altLang="ko-KR" dirty="0"/>
              <a:t>9</a:t>
            </a:r>
            <a:r>
              <a:rPr lang="ko-KR" altLang="en-US" dirty="0"/>
              <a:t>월</a:t>
            </a:r>
            <a:r>
              <a:rPr lang="en-US" altLang="ko-KR" dirty="0"/>
              <a:t>17</a:t>
            </a:r>
            <a:r>
              <a:rPr lang="ko-KR" altLang="en-US" dirty="0"/>
              <a:t>일까지의 활동 데이터 </a:t>
            </a:r>
            <a:r>
              <a:rPr lang="en-US" altLang="ko-KR" dirty="0"/>
              <a:t>54</a:t>
            </a:r>
            <a:r>
              <a:rPr lang="ko-KR" altLang="en-US" dirty="0" err="1"/>
              <a:t>만여건입니다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데이터로 채팅방의 이름</a:t>
            </a:r>
            <a:r>
              <a:rPr lang="en-US" altLang="ko-KR" dirty="0"/>
              <a:t>, </a:t>
            </a:r>
            <a:r>
              <a:rPr lang="ko-KR" altLang="en-US" dirty="0"/>
              <a:t>인원</a:t>
            </a:r>
            <a:r>
              <a:rPr lang="en-US" altLang="ko-KR" dirty="0"/>
              <a:t>, </a:t>
            </a:r>
            <a:r>
              <a:rPr lang="ko-KR" altLang="en-US" dirty="0"/>
              <a:t>개설일 그리고 메시지의 내용</a:t>
            </a:r>
            <a:r>
              <a:rPr lang="en-US" altLang="ko-KR" dirty="0"/>
              <a:t>, </a:t>
            </a:r>
            <a:r>
              <a:rPr lang="ko-KR" altLang="en-US" dirty="0"/>
              <a:t>유형</a:t>
            </a:r>
            <a:r>
              <a:rPr lang="en-US" altLang="ko-KR" dirty="0"/>
              <a:t>, </a:t>
            </a:r>
            <a:r>
              <a:rPr lang="ko-KR" altLang="en-US" dirty="0"/>
              <a:t>전송일</a:t>
            </a:r>
            <a:r>
              <a:rPr lang="en-US" altLang="ko-KR" dirty="0"/>
              <a:t>, </a:t>
            </a:r>
            <a:r>
              <a:rPr lang="ko-KR" altLang="en-US" dirty="0"/>
              <a:t>계정 등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17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세부사항으로 카테고리 타입 중 정보는 동일하나 그 표현에 일관성이 없었던 값들을 정리하였고</a:t>
            </a:r>
            <a:endParaRPr lang="en-US" altLang="ko-KR" dirty="0"/>
          </a:p>
          <a:p>
            <a:r>
              <a:rPr lang="ko-KR" altLang="en-US" dirty="0" err="1"/>
              <a:t>마스킹</a:t>
            </a:r>
            <a:r>
              <a:rPr lang="ko-KR" altLang="en-US" dirty="0"/>
              <a:t> 처리로 인해 발생한 </a:t>
            </a:r>
            <a:r>
              <a:rPr lang="ko-KR" altLang="en-US" dirty="0" err="1"/>
              <a:t>중복값을</a:t>
            </a:r>
            <a:r>
              <a:rPr lang="ko-KR" altLang="en-US" dirty="0"/>
              <a:t> 찾아 구분했습니다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외에도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입퇴장</a:t>
            </a:r>
            <a:r>
              <a:rPr lang="ko-KR" altLang="en-US" dirty="0"/>
              <a:t> 시 자동 전송되던 메시지는 제거하고 </a:t>
            </a:r>
            <a:r>
              <a:rPr lang="ko-KR" altLang="en-US" dirty="0" err="1"/>
              <a:t>땡큐스티커</a:t>
            </a:r>
            <a:r>
              <a:rPr lang="ko-KR" altLang="en-US" dirty="0"/>
              <a:t> 내용 분리</a:t>
            </a:r>
            <a:r>
              <a:rPr lang="en-US" altLang="ko-KR" dirty="0"/>
              <a:t>, </a:t>
            </a:r>
            <a:r>
              <a:rPr lang="ko-KR" altLang="en-US" dirty="0"/>
              <a:t>기타 </a:t>
            </a:r>
            <a:r>
              <a:rPr lang="ko-KR" altLang="en-US" dirty="0" err="1"/>
              <a:t>결측치</a:t>
            </a:r>
            <a:r>
              <a:rPr lang="ko-KR" altLang="en-US" dirty="0"/>
              <a:t> 처리 및 </a:t>
            </a:r>
            <a:r>
              <a:rPr lang="ko-KR" altLang="en-US" dirty="0" err="1"/>
              <a:t>의미없는</a:t>
            </a:r>
            <a:r>
              <a:rPr lang="ko-KR" altLang="en-US" dirty="0"/>
              <a:t> 특성 제거 과정을 거쳤습니다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382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도메인을 기반으로 창의성을 통해 데이터셋에 존재하는 특성을 </a:t>
            </a:r>
            <a:r>
              <a:rPr lang="ko-KR" altLang="en-US" dirty="0" err="1"/>
              <a:t>재조합하는</a:t>
            </a:r>
            <a:r>
              <a:rPr lang="ko-KR" altLang="en-US" dirty="0"/>
              <a:t> 과정을 수행하였는데</a:t>
            </a:r>
            <a:r>
              <a:rPr lang="en-US" altLang="ko-KR" dirty="0"/>
              <a:t>, </a:t>
            </a:r>
            <a:r>
              <a:rPr lang="ko-KR" altLang="en-US" dirty="0" err="1"/>
              <a:t>셀럽</a:t>
            </a:r>
            <a:r>
              <a:rPr lang="ko-KR" altLang="en-US" dirty="0"/>
              <a:t> 아이디와 </a:t>
            </a:r>
            <a:r>
              <a:rPr lang="ko-KR" altLang="en-US" dirty="0" err="1"/>
              <a:t>채팅방</a:t>
            </a:r>
            <a:r>
              <a:rPr lang="ko-KR" altLang="en-US" dirty="0"/>
              <a:t> 이름을 매칭시켜 각 </a:t>
            </a:r>
            <a:r>
              <a:rPr lang="ko-KR" altLang="en-US" dirty="0" err="1"/>
              <a:t>셀럽을</a:t>
            </a:r>
            <a:r>
              <a:rPr lang="ko-KR" altLang="en-US" dirty="0"/>
              <a:t> 기준으로 데이터셋을 구성하였습니다</a:t>
            </a:r>
            <a:r>
              <a:rPr lang="en-US" altLang="ko-KR" dirty="0"/>
              <a:t>. </a:t>
            </a:r>
            <a:r>
              <a:rPr lang="ko-KR" altLang="en-US" dirty="0"/>
              <a:t>생성된 특성으로 받은 </a:t>
            </a:r>
            <a:r>
              <a:rPr lang="ko-KR" altLang="en-US" dirty="0" err="1"/>
              <a:t>땡큐스티커</a:t>
            </a:r>
            <a:r>
              <a:rPr lang="ko-KR" altLang="en-US" dirty="0"/>
              <a:t> 빈도와 총합</a:t>
            </a:r>
            <a:r>
              <a:rPr lang="en-US" altLang="ko-KR" dirty="0"/>
              <a:t>, </a:t>
            </a:r>
            <a:r>
              <a:rPr lang="ko-KR" altLang="en-US" dirty="0"/>
              <a:t>보낸 메시지 간의 시간 간격</a:t>
            </a:r>
            <a:r>
              <a:rPr lang="en-US" altLang="ko-KR" dirty="0"/>
              <a:t>, </a:t>
            </a:r>
            <a:r>
              <a:rPr lang="ko-KR" altLang="en-US" dirty="0"/>
              <a:t>또한 이미지</a:t>
            </a:r>
            <a:r>
              <a:rPr lang="en-US" altLang="ko-KR" dirty="0"/>
              <a:t>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음성 메시지를 구분하였고 앱 접속시간</a:t>
            </a:r>
            <a:r>
              <a:rPr lang="en-US" altLang="ko-KR" dirty="0"/>
              <a:t>, </a:t>
            </a:r>
            <a:r>
              <a:rPr lang="ko-KR" altLang="en-US" dirty="0"/>
              <a:t>전체 사용기반</a:t>
            </a:r>
            <a:r>
              <a:rPr lang="en-US" altLang="ko-KR" dirty="0"/>
              <a:t>, </a:t>
            </a:r>
            <a:r>
              <a:rPr lang="ko-KR" altLang="en-US" dirty="0"/>
              <a:t>메시지 </a:t>
            </a:r>
            <a:r>
              <a:rPr lang="ko-KR" altLang="en-US" dirty="0" err="1"/>
              <a:t>긍부정</a:t>
            </a:r>
            <a:r>
              <a:rPr lang="ko-KR" altLang="en-US" dirty="0"/>
              <a:t> 지수 등을 새롭게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222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셀럽의</a:t>
            </a:r>
            <a:r>
              <a:rPr lang="ko-KR" altLang="en-US" dirty="0"/>
              <a:t> 활성 이용자 수는 꾸준한 상승세를 보이고 있으며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 </a:t>
            </a:r>
            <a:r>
              <a:rPr lang="en-US" altLang="ko-KR" dirty="0"/>
              <a:t>29</a:t>
            </a:r>
            <a:r>
              <a:rPr lang="ko-KR" altLang="en-US" dirty="0"/>
              <a:t>주차를 기점으로 급격한 상승세를 보이고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신규 </a:t>
            </a:r>
            <a:r>
              <a:rPr lang="ko-KR" altLang="en-US" dirty="0" err="1"/>
              <a:t>셀럽</a:t>
            </a:r>
            <a:r>
              <a:rPr lang="ko-KR" altLang="en-US" dirty="0"/>
              <a:t> 증가 추세는 </a:t>
            </a:r>
            <a:r>
              <a:rPr lang="en-US" altLang="ko-KR" dirty="0"/>
              <a:t>29</a:t>
            </a:r>
            <a:r>
              <a:rPr lang="ko-KR" altLang="en-US" dirty="0"/>
              <a:t>주차 이전까지 한자리수의 증가세를 보이다가 </a:t>
            </a:r>
            <a:r>
              <a:rPr lang="en-US" altLang="ko-KR" dirty="0"/>
              <a:t>31</a:t>
            </a:r>
            <a:r>
              <a:rPr lang="ko-KR" altLang="en-US" dirty="0"/>
              <a:t>주차에 </a:t>
            </a:r>
            <a:r>
              <a:rPr lang="en-US" altLang="ko-KR" dirty="0"/>
              <a:t>67</a:t>
            </a:r>
            <a:r>
              <a:rPr lang="ko-KR" altLang="en-US" dirty="0"/>
              <a:t>명의 신규 유입을 보이며 그 이후에는 꾸준히 두자리수의 유입이 발생하면서 상승세를 이어가고 있습니다</a:t>
            </a:r>
            <a:r>
              <a:rPr lang="en-US" altLang="ko-KR" dirty="0"/>
              <a:t>. </a:t>
            </a:r>
            <a:r>
              <a:rPr lang="ko-KR" altLang="en-US" dirty="0"/>
              <a:t>이에 발맞추어 팬의 활성이용자수와 신규 유입도 함께 성장중이라는 특징이 눈에 띕니다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성장세에 힘입어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일부터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일까지 </a:t>
            </a:r>
            <a:r>
              <a:rPr lang="en-US" altLang="ko-KR" dirty="0"/>
              <a:t>62</a:t>
            </a:r>
            <a:r>
              <a:rPr lang="ko-KR" altLang="en-US" dirty="0"/>
              <a:t>일간의 </a:t>
            </a:r>
            <a:r>
              <a:rPr lang="ko-KR" altLang="en-US" dirty="0" err="1"/>
              <a:t>메세지</a:t>
            </a:r>
            <a:r>
              <a:rPr lang="ko-KR" altLang="en-US" dirty="0"/>
              <a:t> 비율이 전체</a:t>
            </a:r>
            <a:r>
              <a:rPr lang="en-US" altLang="ko-KR" dirty="0"/>
              <a:t> </a:t>
            </a:r>
            <a:r>
              <a:rPr lang="ko-KR" altLang="en-US" dirty="0"/>
              <a:t>비율의 </a:t>
            </a:r>
            <a:r>
              <a:rPr lang="en-US" altLang="ko-KR" dirty="0"/>
              <a:t>79.8%</a:t>
            </a:r>
            <a:r>
              <a:rPr lang="ko-KR" altLang="en-US" dirty="0"/>
              <a:t>에 육박할 정도로 큰 비중을 차지했습니다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땡큐스티커를</a:t>
            </a:r>
            <a:r>
              <a:rPr lang="ko-KR" altLang="en-US" dirty="0"/>
              <a:t> 통한 후원 내역은 아직 절대적 양에서 그 규모가 크지 않지만 역시 계속된 상승세를 보이고 있기 때문에 </a:t>
            </a:r>
            <a:r>
              <a:rPr lang="en-US" altLang="ko-KR" dirty="0"/>
              <a:t>7</a:t>
            </a:r>
            <a:r>
              <a:rPr lang="ko-KR" altLang="en-US" dirty="0"/>
              <a:t>월 이후에 전반적으로 성공적인 시기를 보내고 있음을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AC9C4-8C65-4E16-B99A-7CB6D62676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9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5" cy="707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6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5"/>
            <a:ext cx="6433311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5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33042" y="10834033"/>
            <a:ext cx="670302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87630">
              <a:lnSpc>
                <a:spcPct val="100000"/>
              </a:lnSpc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3E734BD1-966A-BD06-CFE3-CCBD3368FF3D}"/>
              </a:ext>
            </a:extLst>
          </p:cNvPr>
          <p:cNvSpPr txBox="1">
            <a:spLocks/>
          </p:cNvSpPr>
          <p:nvPr userDrawn="1"/>
        </p:nvSpPr>
        <p:spPr>
          <a:xfrm>
            <a:off x="1507807" y="2752703"/>
            <a:ext cx="1407286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endParaRPr lang="ko-KR" altLang="en-US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>
            <a:extLst>
              <a:ext uri="{FF2B5EF4-FFF2-40B4-BE49-F238E27FC236}">
                <a16:creationId xmlns:a16="http://schemas.microsoft.com/office/drawing/2014/main" id="{48727EF7-EE3B-6698-888F-8D29E1BD2F04}"/>
              </a:ext>
            </a:extLst>
          </p:cNvPr>
          <p:cNvSpPr/>
          <p:nvPr userDrawn="1"/>
        </p:nvSpPr>
        <p:spPr>
          <a:xfrm>
            <a:off x="0" y="1"/>
            <a:ext cx="5251450" cy="11309350"/>
          </a:xfrm>
          <a:custGeom>
            <a:avLst/>
            <a:gdLst/>
            <a:ahLst/>
            <a:cxnLst/>
            <a:rect l="l" t="t" r="r" b="b"/>
            <a:pathLst>
              <a:path w="20104100" h="765809">
                <a:moveTo>
                  <a:pt x="0" y="765683"/>
                </a:moveTo>
                <a:lnTo>
                  <a:pt x="20104099" y="765683"/>
                </a:lnTo>
                <a:lnTo>
                  <a:pt x="20104099" y="0"/>
                </a:lnTo>
                <a:lnTo>
                  <a:pt x="0" y="0"/>
                </a:lnTo>
                <a:lnTo>
                  <a:pt x="0" y="765683"/>
                </a:lnTo>
                <a:close/>
              </a:path>
            </a:pathLst>
          </a:custGeom>
          <a:solidFill>
            <a:srgbClr val="FFED43"/>
          </a:solidFill>
          <a:effectLst/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59235D34-BE90-21C5-5F4F-F70C23CE71CB}"/>
              </a:ext>
            </a:extLst>
          </p:cNvPr>
          <p:cNvSpPr/>
          <p:nvPr userDrawn="1"/>
        </p:nvSpPr>
        <p:spPr>
          <a:xfrm>
            <a:off x="0" y="10542873"/>
            <a:ext cx="20104100" cy="765810"/>
          </a:xfrm>
          <a:custGeom>
            <a:avLst/>
            <a:gdLst/>
            <a:ahLst/>
            <a:cxnLst/>
            <a:rect l="l" t="t" r="r" b="b"/>
            <a:pathLst>
              <a:path w="20104100" h="765809">
                <a:moveTo>
                  <a:pt x="0" y="765683"/>
                </a:moveTo>
                <a:lnTo>
                  <a:pt x="20104099" y="765683"/>
                </a:lnTo>
                <a:lnTo>
                  <a:pt x="20104099" y="0"/>
                </a:lnTo>
                <a:lnTo>
                  <a:pt x="0" y="0"/>
                </a:lnTo>
                <a:lnTo>
                  <a:pt x="0" y="765683"/>
                </a:lnTo>
                <a:close/>
              </a:path>
            </a:pathLst>
          </a:custGeom>
          <a:solidFill>
            <a:srgbClr val="FFE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83461" y="2469473"/>
            <a:ext cx="8737176" cy="276999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D3CAAE58-733F-DA49-9262-E769E98AAB91}"/>
              </a:ext>
            </a:extLst>
          </p:cNvPr>
          <p:cNvSpPr txBox="1">
            <a:spLocks/>
          </p:cNvSpPr>
          <p:nvPr userDrawn="1"/>
        </p:nvSpPr>
        <p:spPr>
          <a:xfrm>
            <a:off x="9731752" y="10865981"/>
            <a:ext cx="6703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/>
            <a:fld id="{81D60167-4931-47E6-BA6A-407CBD079E47}" type="slidenum">
              <a:rPr lang="en-US" altLang="ko-KR" spc="-60" smtClean="0"/>
              <a:pPr marL="87630"/>
              <a:t>‹#›</a:t>
            </a:fld>
            <a:endParaRPr lang="en-US" altLang="ko-KR" spc="-6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AD02F1-06A1-D04A-0FE3-805F57BA5AF6}"/>
              </a:ext>
            </a:extLst>
          </p:cNvPr>
          <p:cNvSpPr/>
          <p:nvPr userDrawn="1"/>
        </p:nvSpPr>
        <p:spPr>
          <a:xfrm>
            <a:off x="-6349" y="580271"/>
            <a:ext cx="300818" cy="8309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3CC41-0D49-2F00-4761-BADE38A472B3}"/>
              </a:ext>
            </a:extLst>
          </p:cNvPr>
          <p:cNvSpPr txBox="1"/>
          <p:nvPr userDrawn="1"/>
        </p:nvSpPr>
        <p:spPr>
          <a:xfrm>
            <a:off x="450850" y="54836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32072F27-D9F2-0CE7-C921-32C5A0469A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0850" y="583543"/>
            <a:ext cx="8737176" cy="830997"/>
          </a:xfrm>
        </p:spPr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1173B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3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3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835394" y="10517695"/>
            <a:ext cx="6433311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205" y="10517695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9733042" y="10834033"/>
            <a:ext cx="670302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87630">
              <a:lnSpc>
                <a:spcPct val="100000"/>
              </a:lnSpc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6">
            <a:extLst>
              <a:ext uri="{FF2B5EF4-FFF2-40B4-BE49-F238E27FC236}">
                <a16:creationId xmlns:a16="http://schemas.microsoft.com/office/drawing/2014/main" id="{33C86C05-A60F-DA3A-E07D-33D192F4AF98}"/>
              </a:ext>
            </a:extLst>
          </p:cNvPr>
          <p:cNvSpPr/>
          <p:nvPr userDrawn="1"/>
        </p:nvSpPr>
        <p:spPr>
          <a:xfrm>
            <a:off x="0" y="10542873"/>
            <a:ext cx="20104100" cy="765810"/>
          </a:xfrm>
          <a:custGeom>
            <a:avLst/>
            <a:gdLst/>
            <a:ahLst/>
            <a:cxnLst/>
            <a:rect l="l" t="t" r="r" b="b"/>
            <a:pathLst>
              <a:path w="20104100" h="765809">
                <a:moveTo>
                  <a:pt x="0" y="765683"/>
                </a:moveTo>
                <a:lnTo>
                  <a:pt x="20104099" y="765683"/>
                </a:lnTo>
                <a:lnTo>
                  <a:pt x="20104099" y="0"/>
                </a:lnTo>
                <a:lnTo>
                  <a:pt x="0" y="0"/>
                </a:lnTo>
                <a:lnTo>
                  <a:pt x="0" y="765683"/>
                </a:lnTo>
                <a:close/>
              </a:path>
            </a:pathLst>
          </a:custGeom>
          <a:solidFill>
            <a:srgbClr val="FFE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0104100" cy="10542905"/>
          </a:xfrm>
          <a:custGeom>
            <a:avLst/>
            <a:gdLst/>
            <a:ahLst/>
            <a:cxnLst/>
            <a:rect l="l" t="t" r="r" b="b"/>
            <a:pathLst>
              <a:path w="20104100" h="10542905">
                <a:moveTo>
                  <a:pt x="0" y="1054287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0542873"/>
                </a:lnTo>
                <a:lnTo>
                  <a:pt x="0" y="10542873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8489" y="616120"/>
            <a:ext cx="19187120" cy="707886"/>
          </a:xfrm>
        </p:spPr>
        <p:txBody>
          <a:bodyPr lIns="0" tIns="0" rIns="0" bIns="0"/>
          <a:lstStyle>
            <a:lvl1pPr>
              <a:defRPr sz="4600" b="0" i="0">
                <a:solidFill>
                  <a:srgbClr val="1173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835394" y="10517695"/>
            <a:ext cx="6433311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205" y="10517695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9733042" y="10834033"/>
            <a:ext cx="670302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87630">
              <a:lnSpc>
                <a:spcPct val="100000"/>
              </a:lnSpc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0"/>
            <a:ext cx="20104100" cy="10542905"/>
          </a:xfrm>
          <a:custGeom>
            <a:avLst/>
            <a:gdLst/>
            <a:ahLst/>
            <a:cxnLst/>
            <a:rect l="l" t="t" r="r" b="b"/>
            <a:pathLst>
              <a:path w="20104100" h="10542905">
                <a:moveTo>
                  <a:pt x="0" y="10542873"/>
                </a:moveTo>
                <a:lnTo>
                  <a:pt x="0" y="0"/>
                </a:lnTo>
                <a:lnTo>
                  <a:pt x="20104100" y="0"/>
                </a:lnTo>
                <a:lnTo>
                  <a:pt x="20104100" y="10542873"/>
                </a:lnTo>
                <a:lnTo>
                  <a:pt x="0" y="10542873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8489" y="616120"/>
            <a:ext cx="19187120" cy="1336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1173B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83461" y="2469473"/>
            <a:ext cx="8737176" cy="2376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0338819F-D55D-D8D5-16AE-0D13F8382CB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9899650" y="5502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2" r:id="rId3"/>
    <p:sldLayoutId id="2147483663" r:id="rId4"/>
    <p:sldLayoutId id="2147483664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F7298-4A12-C1AF-68B0-BC0E9D3F7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232" y="3586713"/>
            <a:ext cx="13245218" cy="2492990"/>
          </a:xfrm>
        </p:spPr>
        <p:txBody>
          <a:bodyPr/>
          <a:lstStyle/>
          <a:p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RFM </a:t>
            </a:r>
            <a:r>
              <a:rPr lang="ko-KR" altLang="en-US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고객 세분화를 통한 고객 활성화 전략 수립</a:t>
            </a:r>
            <a:b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ko-KR" altLang="en-US" sz="5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팬심</a:t>
            </a:r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 </a:t>
            </a:r>
            <a:r>
              <a:rPr lang="ko-KR" altLang="en-US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활동 데이터를 중심으로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0B18CC-7DAA-8DC1-4481-742F1768DC9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042650" y="5765879"/>
            <a:ext cx="5817234" cy="553998"/>
          </a:xfrm>
        </p:spPr>
        <p:txBody>
          <a:bodyPr/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 14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김남춘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김무아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이정헌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B0D9AD6-0716-4CBF-3E55-92322B7081BF}"/>
              </a:ext>
            </a:extLst>
          </p:cNvPr>
          <p:cNvSpPr txBox="1">
            <a:spLocks/>
          </p:cNvSpPr>
          <p:nvPr/>
        </p:nvSpPr>
        <p:spPr>
          <a:xfrm>
            <a:off x="3422650" y="2574959"/>
            <a:ext cx="6781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States Project2</a:t>
            </a:r>
            <a:endParaRPr lang="ko-KR" altLang="en-US" sz="36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4037E5-82CC-F5A8-6642-DAB62BB3EED5}"/>
              </a:ext>
            </a:extLst>
          </p:cNvPr>
          <p:cNvSpPr/>
          <p:nvPr/>
        </p:nvSpPr>
        <p:spPr>
          <a:xfrm>
            <a:off x="3244216" y="3128957"/>
            <a:ext cx="13615668" cy="2529777"/>
          </a:xfrm>
          <a:prstGeom prst="rect">
            <a:avLst/>
          </a:prstGeom>
          <a:noFill/>
          <a:ln w="63500">
            <a:solidFill>
              <a:srgbClr val="FFED4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셀럽 후원 플랫폼 (2021) | 프로마음전달러 팬심!">
            <a:extLst>
              <a:ext uri="{FF2B5EF4-FFF2-40B4-BE49-F238E27FC236}">
                <a16:creationId xmlns:a16="http://schemas.microsoft.com/office/drawing/2014/main" id="{8EFBFF0D-3E50-DB0E-934F-C6AF294FB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839" y="10760075"/>
            <a:ext cx="1886321" cy="44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코드스테이츠 로고">
            <a:extLst>
              <a:ext uri="{FF2B5EF4-FFF2-40B4-BE49-F238E27FC236}">
                <a16:creationId xmlns:a16="http://schemas.microsoft.com/office/drawing/2014/main" id="{92276F3E-C91B-BC44-8168-EADF1C3E8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5" y="10726264"/>
            <a:ext cx="2047875" cy="49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410FE4A-D715-8A49-3942-D63EB0A07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3552" r="9632" b="17282"/>
          <a:stretch/>
        </p:blipFill>
        <p:spPr bwMode="auto">
          <a:xfrm>
            <a:off x="4464050" y="10725150"/>
            <a:ext cx="622300" cy="5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62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97A11B5-F9B2-AB50-3777-93F747E47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219" y="5654675"/>
            <a:ext cx="4588190" cy="3259722"/>
          </a:xfrm>
          <a:prstGeom prst="rect">
            <a:avLst/>
          </a:prstGeom>
        </p:spPr>
      </p:pic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DFC679E6-C742-F653-FEAA-7332275CF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605519"/>
              </p:ext>
            </p:extLst>
          </p:nvPr>
        </p:nvGraphicFramePr>
        <p:xfrm>
          <a:off x="908050" y="3597275"/>
          <a:ext cx="18288000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875667079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391008213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3509155258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694940992"/>
                    </a:ext>
                  </a:extLst>
                </a:gridCol>
              </a:tblGrid>
              <a:tr h="101728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kern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땡큐스티커</a:t>
                      </a:r>
                      <a:r>
                        <a:rPr lang="ko-KR" altLang="en-US" sz="32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업데이트</a:t>
                      </a:r>
                      <a:endParaRPr lang="en-US" altLang="ko-KR" sz="3200" b="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블로그 개편</a:t>
                      </a:r>
                      <a:endParaRPr lang="en-US" altLang="ko-KR" sz="3200" b="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kern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역조공</a:t>
                      </a:r>
                      <a:r>
                        <a:rPr lang="ko-KR" altLang="en-US" sz="32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지원 이벤트</a:t>
                      </a:r>
                      <a:endParaRPr lang="en-US" altLang="ko-KR" sz="3200" b="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전략적 </a:t>
                      </a:r>
                      <a:r>
                        <a:rPr lang="en-US" altLang="ko-KR" sz="32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MOU </a:t>
                      </a:r>
                      <a:r>
                        <a:rPr lang="ko-KR" altLang="en-US" sz="32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체결</a:t>
                      </a:r>
                      <a:endParaRPr lang="en-US" altLang="ko-KR" sz="3200" b="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87021"/>
                  </a:ext>
                </a:extLst>
              </a:tr>
              <a:tr h="5078720">
                <a:tc>
                  <a:txBody>
                    <a:bodyPr/>
                    <a:lstStyle/>
                    <a:p>
                      <a:pPr algn="ctr" latinLnBrk="1"/>
                      <a:endParaRPr lang="ko-KR" altLang="en-US" sz="3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25505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F45AA1C-2758-449A-525E-B84BA4595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48" y="4954667"/>
            <a:ext cx="4351278" cy="45508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58FD15-22EA-91C9-6E6F-7C7D6E408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025" y="5010318"/>
            <a:ext cx="4129008" cy="44517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93A632F-81BF-0FED-700C-5C1F60E34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840" y="4985662"/>
            <a:ext cx="4435009" cy="443500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기반 전체 현황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8864465-959F-A6BB-8427-87C472E9356F}"/>
              </a:ext>
            </a:extLst>
          </p:cNvPr>
          <p:cNvSpPr txBox="1">
            <a:spLocks/>
          </p:cNvSpPr>
          <p:nvPr/>
        </p:nvSpPr>
        <p:spPr>
          <a:xfrm>
            <a:off x="3956050" y="2385278"/>
            <a:ext cx="11353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이후 급격한 성장을 이룬 이유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4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0850" y="583543"/>
            <a:ext cx="9601200" cy="830997"/>
          </a:xfrm>
        </p:spPr>
        <p:txBody>
          <a:bodyPr/>
          <a:lstStyle/>
          <a:p>
            <a:r>
              <a:rPr lang="en-US" altLang="ko-KR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RFM</a:t>
            </a:r>
            <a:r>
              <a:rPr lang="ko-KR" altLang="en-US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분석을 활용한 </a:t>
            </a:r>
            <a:r>
              <a:rPr lang="ko-KR" altLang="en-US" sz="5400" kern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셀럽</a:t>
            </a:r>
            <a:r>
              <a:rPr lang="ko-KR" altLang="en-US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등급 분류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텍스트 개체 틀 1">
            <a:extLst>
              <a:ext uri="{FF2B5EF4-FFF2-40B4-BE49-F238E27FC236}">
                <a16:creationId xmlns:a16="http://schemas.microsoft.com/office/drawing/2014/main" id="{7D072D03-CFE7-42D1-A041-78EFED8EEB7C}"/>
              </a:ext>
            </a:extLst>
          </p:cNvPr>
          <p:cNvSpPr txBox="1">
            <a:spLocks/>
          </p:cNvSpPr>
          <p:nvPr/>
        </p:nvSpPr>
        <p:spPr>
          <a:xfrm>
            <a:off x="985648" y="3430692"/>
            <a:ext cx="8438834" cy="2681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Recency :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보낸 메시지의 최근성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Frequency :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보낸 메시지 빈도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Monetary :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보낸 메시지 길이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8931F9-CB8C-414A-7662-CB39B836C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782730"/>
              </p:ext>
            </p:extLst>
          </p:nvPr>
        </p:nvGraphicFramePr>
        <p:xfrm>
          <a:off x="9137650" y="3403208"/>
          <a:ext cx="10591800" cy="6290067"/>
        </p:xfrm>
        <a:graphic>
          <a:graphicData uri="http://schemas.openxmlformats.org/drawingml/2006/table">
            <a:tbl>
              <a:tblPr/>
              <a:tblGrid>
                <a:gridCol w="2647950">
                  <a:extLst>
                    <a:ext uri="{9D8B030D-6E8A-4147-A177-3AD203B41FA5}">
                      <a16:colId xmlns:a16="http://schemas.microsoft.com/office/drawing/2014/main" val="3219941105"/>
                    </a:ext>
                  </a:extLst>
                </a:gridCol>
                <a:gridCol w="2647950">
                  <a:extLst>
                    <a:ext uri="{9D8B030D-6E8A-4147-A177-3AD203B41FA5}">
                      <a16:colId xmlns:a16="http://schemas.microsoft.com/office/drawing/2014/main" val="2713010233"/>
                    </a:ext>
                  </a:extLst>
                </a:gridCol>
                <a:gridCol w="2647950">
                  <a:extLst>
                    <a:ext uri="{9D8B030D-6E8A-4147-A177-3AD203B41FA5}">
                      <a16:colId xmlns:a16="http://schemas.microsoft.com/office/drawing/2014/main" val="1158605295"/>
                    </a:ext>
                  </a:extLst>
                </a:gridCol>
                <a:gridCol w="2647950">
                  <a:extLst>
                    <a:ext uri="{9D8B030D-6E8A-4147-A177-3AD203B41FA5}">
                      <a16:colId xmlns:a16="http://schemas.microsoft.com/office/drawing/2014/main" val="3711051704"/>
                    </a:ext>
                  </a:extLst>
                </a:gridCol>
              </a:tblGrid>
              <a:tr h="898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Recency</a:t>
                      </a: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Frequency</a:t>
                      </a: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Monetary</a:t>
                      </a: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61208"/>
                  </a:ext>
                </a:extLst>
              </a:tr>
              <a:tr h="89858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VIP 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3~4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09265"/>
                  </a:ext>
                </a:extLst>
              </a:tr>
              <a:tr h="898581"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충성 등급</a:t>
                      </a: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3~4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3~4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3~4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509124"/>
                  </a:ext>
                </a:extLst>
              </a:tr>
              <a:tr h="898581"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관심 필요 등급</a:t>
                      </a: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2~4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2~4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611839"/>
                  </a:ext>
                </a:extLst>
              </a:tr>
              <a:tr h="898581"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적극적 잠재 등급</a:t>
                      </a: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3~4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2~3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2~3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377019"/>
                  </a:ext>
                </a:extLst>
              </a:tr>
              <a:tr h="898581"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소극적 잠재 등급</a:t>
                      </a: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2~3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1~2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1~2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293183"/>
                  </a:ext>
                </a:extLst>
              </a:tr>
              <a:tr h="898581"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이탈 등급</a:t>
                      </a: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1~4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1~4</a:t>
                      </a:r>
                      <a:r>
                        <a:rPr lang="ko-KR" altLang="en-US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en-US" altLang="ko-KR"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818" marR="84818" marT="42409" marB="424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28738"/>
                  </a:ext>
                </a:extLst>
              </a:tr>
            </a:tbl>
          </a:graphicData>
        </a:graphic>
      </p:graphicFrame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87499122-B855-FECD-1BD0-F390FD21E42E}"/>
              </a:ext>
            </a:extLst>
          </p:cNvPr>
          <p:cNvSpPr txBox="1">
            <a:spLocks/>
          </p:cNvSpPr>
          <p:nvPr/>
        </p:nvSpPr>
        <p:spPr>
          <a:xfrm>
            <a:off x="1002545" y="7935421"/>
            <a:ext cx="8438834" cy="1757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분위를 기준으로 각 요소별 등급화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범위 설정을 통해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단계로 세분화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C9569066-851C-E268-7AD3-13956D7498F9}"/>
              </a:ext>
            </a:extLst>
          </p:cNvPr>
          <p:cNvSpPr txBox="1">
            <a:spLocks/>
          </p:cNvSpPr>
          <p:nvPr/>
        </p:nvSpPr>
        <p:spPr>
          <a:xfrm>
            <a:off x="984250" y="2682875"/>
            <a:ext cx="5638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판단 지표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1AA5A-9D39-E9CE-7CBD-94E1BAA764E4}"/>
              </a:ext>
            </a:extLst>
          </p:cNvPr>
          <p:cNvSpPr/>
          <p:nvPr/>
        </p:nvSpPr>
        <p:spPr>
          <a:xfrm>
            <a:off x="679450" y="27609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텍스트 개체 틀 1">
            <a:extLst>
              <a:ext uri="{FF2B5EF4-FFF2-40B4-BE49-F238E27FC236}">
                <a16:creationId xmlns:a16="http://schemas.microsoft.com/office/drawing/2014/main" id="{F7A9D70D-9A4E-F78C-4628-77D2C6D5DD16}"/>
              </a:ext>
            </a:extLst>
          </p:cNvPr>
          <p:cNvSpPr txBox="1">
            <a:spLocks/>
          </p:cNvSpPr>
          <p:nvPr/>
        </p:nvSpPr>
        <p:spPr>
          <a:xfrm>
            <a:off x="984250" y="7229246"/>
            <a:ext cx="5638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분류 방법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1BDC70-36AD-818A-13EC-14A076713FC8}"/>
              </a:ext>
            </a:extLst>
          </p:cNvPr>
          <p:cNvSpPr/>
          <p:nvPr/>
        </p:nvSpPr>
        <p:spPr>
          <a:xfrm>
            <a:off x="679450" y="7307308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94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3" descr="RFM 상세">
            <a:extLst>
              <a:ext uri="{FF2B5EF4-FFF2-40B4-BE49-F238E27FC236}">
                <a16:creationId xmlns:a16="http://schemas.microsoft.com/office/drawing/2014/main" id="{09724079-BDDC-7B80-D7D4-06550F69A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3"/>
          <a:stretch/>
        </p:blipFill>
        <p:spPr>
          <a:xfrm>
            <a:off x="813280" y="1551418"/>
            <a:ext cx="18459242" cy="8995857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0850" y="583543"/>
            <a:ext cx="9753600" cy="830997"/>
          </a:xfrm>
        </p:spPr>
        <p:txBody>
          <a:bodyPr/>
          <a:lstStyle/>
          <a:p>
            <a:pPr latinLnBrk="0"/>
            <a:r>
              <a:rPr lang="en-US" altLang="ko-KR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RFM</a:t>
            </a:r>
            <a:r>
              <a:rPr lang="ko-KR" altLang="en-US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분석을 기반으로 등급별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6EF519-FE1B-46E9-1EB7-4BDCCB2009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9" r="1041"/>
          <a:stretch/>
        </p:blipFill>
        <p:spPr>
          <a:xfrm>
            <a:off x="2203334" y="1623929"/>
            <a:ext cx="15578630" cy="887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63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0850" y="583543"/>
            <a:ext cx="9638982" cy="830997"/>
          </a:xfrm>
        </p:spPr>
        <p:txBody>
          <a:bodyPr/>
          <a:lstStyle/>
          <a:p>
            <a:r>
              <a:rPr lang="en-US" altLang="ko-KR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RFM</a:t>
            </a:r>
            <a:r>
              <a:rPr lang="ko-KR" altLang="en-US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분석을 기반으로 등급별 분석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7C8FBA-62A3-D9ED-D895-FD4C8F974AFE}"/>
              </a:ext>
            </a:extLst>
          </p:cNvPr>
          <p:cNvSpPr txBox="1">
            <a:spLocks/>
          </p:cNvSpPr>
          <p:nvPr/>
        </p:nvSpPr>
        <p:spPr>
          <a:xfrm>
            <a:off x="985648" y="3241579"/>
            <a:ext cx="8438834" cy="2413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각종 지표에서 이상적인 수치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받은 메시지와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땡큐스티커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89%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차지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모든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셀럽의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지향점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933CF5B-FC26-953B-9F6A-691605203471}"/>
              </a:ext>
            </a:extLst>
          </p:cNvPr>
          <p:cNvSpPr txBox="1">
            <a:spLocks/>
          </p:cNvSpPr>
          <p:nvPr/>
        </p:nvSpPr>
        <p:spPr>
          <a:xfrm>
            <a:off x="984250" y="2454275"/>
            <a:ext cx="6934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VIP &amp; </a:t>
            </a:r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충성 등급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C9F9A2-91E6-90A0-4E1C-79C7A3D5D20D}"/>
              </a:ext>
            </a:extLst>
          </p:cNvPr>
          <p:cNvSpPr/>
          <p:nvPr/>
        </p:nvSpPr>
        <p:spPr>
          <a:xfrm>
            <a:off x="679450" y="25323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37B490D9-4EAB-0CD1-776B-D9D6E5B2AF5F}"/>
              </a:ext>
            </a:extLst>
          </p:cNvPr>
          <p:cNvSpPr txBox="1">
            <a:spLocks/>
          </p:cNvSpPr>
          <p:nvPr/>
        </p:nvSpPr>
        <p:spPr>
          <a:xfrm>
            <a:off x="985648" y="7584979"/>
            <a:ext cx="8438834" cy="2413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충성 등급으로 상승 가능성 충분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다소 높은 최근도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장기 이탈로 연결되지 않도록 관리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F0C68FC8-0A30-3FC7-FA1F-D50D171B920B}"/>
              </a:ext>
            </a:extLst>
          </p:cNvPr>
          <p:cNvSpPr txBox="1">
            <a:spLocks/>
          </p:cNvSpPr>
          <p:nvPr/>
        </p:nvSpPr>
        <p:spPr>
          <a:xfrm>
            <a:off x="984250" y="6716705"/>
            <a:ext cx="6934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관심 필요 등급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E2E935-38F6-8F17-F362-953734183CEB}"/>
              </a:ext>
            </a:extLst>
          </p:cNvPr>
          <p:cNvSpPr/>
          <p:nvPr/>
        </p:nvSpPr>
        <p:spPr>
          <a:xfrm>
            <a:off x="679450" y="679476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915F4C3F-4460-506E-9B0E-E8591240EC8D}"/>
              </a:ext>
            </a:extLst>
          </p:cNvPr>
          <p:cNvSpPr txBox="1">
            <a:spLocks/>
          </p:cNvSpPr>
          <p:nvPr/>
        </p:nvSpPr>
        <p:spPr>
          <a:xfrm>
            <a:off x="10396029" y="3241579"/>
            <a:ext cx="9674275" cy="2413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주로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이후 유입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적극적 등급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흐름 유지가 중요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소극적 등급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동기 부여 및 이탈 요소 제거 필요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0C7F7468-E2AC-D22C-BFAB-FFF727633762}"/>
              </a:ext>
            </a:extLst>
          </p:cNvPr>
          <p:cNvSpPr txBox="1">
            <a:spLocks/>
          </p:cNvSpPr>
          <p:nvPr/>
        </p:nvSpPr>
        <p:spPr>
          <a:xfrm>
            <a:off x="10394631" y="2454275"/>
            <a:ext cx="925861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적극적 잠재 </a:t>
            </a:r>
            <a:r>
              <a:rPr lang="en-US" altLang="ko-KR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소극적 잠재 등급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FDE89D-6DB8-4163-07F8-25169D2E405B}"/>
              </a:ext>
            </a:extLst>
          </p:cNvPr>
          <p:cNvSpPr/>
          <p:nvPr/>
        </p:nvSpPr>
        <p:spPr>
          <a:xfrm>
            <a:off x="10089832" y="25323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E7521F3F-F178-F13B-16B6-A8A2F87097D1}"/>
              </a:ext>
            </a:extLst>
          </p:cNvPr>
          <p:cNvSpPr txBox="1">
            <a:spLocks/>
          </p:cNvSpPr>
          <p:nvPr/>
        </p:nvSpPr>
        <p:spPr>
          <a:xfrm>
            <a:off x="10396029" y="7508779"/>
            <a:ext cx="9674275" cy="2413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이탈기간 최소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평균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64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각종 지표에서 저조한 성적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팬심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매우 낮은 부합도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AEBFD461-1B85-B43C-F357-099158985243}"/>
              </a:ext>
            </a:extLst>
          </p:cNvPr>
          <p:cNvSpPr txBox="1">
            <a:spLocks/>
          </p:cNvSpPr>
          <p:nvPr/>
        </p:nvSpPr>
        <p:spPr>
          <a:xfrm>
            <a:off x="10394631" y="6645275"/>
            <a:ext cx="925861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이탈 등급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A3ECA9-CD02-E2E4-8AA6-8C31013F386C}"/>
              </a:ext>
            </a:extLst>
          </p:cNvPr>
          <p:cNvSpPr/>
          <p:nvPr/>
        </p:nvSpPr>
        <p:spPr>
          <a:xfrm>
            <a:off x="10089832" y="67233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44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7C8FBA-62A3-D9ED-D895-FD4C8F974AFE}"/>
              </a:ext>
            </a:extLst>
          </p:cNvPr>
          <p:cNvSpPr txBox="1">
            <a:spLocks/>
          </p:cNvSpPr>
          <p:nvPr/>
        </p:nvSpPr>
        <p:spPr>
          <a:xfrm>
            <a:off x="985648" y="3317779"/>
            <a:ext cx="16915002" cy="2681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적극적 잠재 등급의 지속적 활동 유도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관심 필요 등급과 소극적 잠재 등급의 사용동기 부여와 이탈요소 제거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등급의 특징에 맞는 집중적인 관리가 필요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933CF5B-FC26-953B-9F6A-691605203471}"/>
              </a:ext>
            </a:extLst>
          </p:cNvPr>
          <p:cNvSpPr txBox="1">
            <a:spLocks/>
          </p:cNvSpPr>
          <p:nvPr/>
        </p:nvSpPr>
        <p:spPr>
          <a:xfrm>
            <a:off x="984250" y="2530475"/>
            <a:ext cx="6934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결과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C9F9A2-91E6-90A0-4E1C-79C7A3D5D20D}"/>
              </a:ext>
            </a:extLst>
          </p:cNvPr>
          <p:cNvSpPr/>
          <p:nvPr/>
        </p:nvSpPr>
        <p:spPr>
          <a:xfrm>
            <a:off x="679450" y="26085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oogle Shape;2778;p47">
            <a:extLst>
              <a:ext uri="{FF2B5EF4-FFF2-40B4-BE49-F238E27FC236}">
                <a16:creationId xmlns:a16="http://schemas.microsoft.com/office/drawing/2014/main" id="{252DB27A-B48F-0E5E-9FA7-0C6728E38803}"/>
              </a:ext>
            </a:extLst>
          </p:cNvPr>
          <p:cNvGrpSpPr/>
          <p:nvPr/>
        </p:nvGrpSpPr>
        <p:grpSpPr>
          <a:xfrm>
            <a:off x="13709650" y="5479723"/>
            <a:ext cx="3919229" cy="3984037"/>
            <a:chOff x="2011725" y="44285"/>
            <a:chExt cx="4684870" cy="4762340"/>
          </a:xfrm>
        </p:grpSpPr>
        <p:grpSp>
          <p:nvGrpSpPr>
            <p:cNvPr id="9" name="Google Shape;2779;p47">
              <a:extLst>
                <a:ext uri="{FF2B5EF4-FFF2-40B4-BE49-F238E27FC236}">
                  <a16:creationId xmlns:a16="http://schemas.microsoft.com/office/drawing/2014/main" id="{9AC855B6-1116-E55A-8AC1-9A7DC0A822D8}"/>
                </a:ext>
              </a:extLst>
            </p:cNvPr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82" name="Google Shape;2780;p47">
                <a:extLst>
                  <a:ext uri="{FF2B5EF4-FFF2-40B4-BE49-F238E27FC236}">
                    <a16:creationId xmlns:a16="http://schemas.microsoft.com/office/drawing/2014/main" id="{0F63793E-93EF-E600-DCEC-5737881CC3D1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2781;p47">
                <a:extLst>
                  <a:ext uri="{FF2B5EF4-FFF2-40B4-BE49-F238E27FC236}">
                    <a16:creationId xmlns:a16="http://schemas.microsoft.com/office/drawing/2014/main" id="{18E35BB4-FBD2-8DC5-79F1-D4238F4185A5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2782;p47">
                <a:extLst>
                  <a:ext uri="{FF2B5EF4-FFF2-40B4-BE49-F238E27FC236}">
                    <a16:creationId xmlns:a16="http://schemas.microsoft.com/office/drawing/2014/main" id="{D22614F4-99BB-EDD2-EFF0-D8E262D6220B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2783;p47">
                <a:extLst>
                  <a:ext uri="{FF2B5EF4-FFF2-40B4-BE49-F238E27FC236}">
                    <a16:creationId xmlns:a16="http://schemas.microsoft.com/office/drawing/2014/main" id="{BCF0B633-49D4-68D1-768C-9CFCD8C18648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2784;p47">
                <a:extLst>
                  <a:ext uri="{FF2B5EF4-FFF2-40B4-BE49-F238E27FC236}">
                    <a16:creationId xmlns:a16="http://schemas.microsoft.com/office/drawing/2014/main" id="{A790CD7E-807D-486E-BF0E-B7629D1B2521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2785;p47">
                <a:extLst>
                  <a:ext uri="{FF2B5EF4-FFF2-40B4-BE49-F238E27FC236}">
                    <a16:creationId xmlns:a16="http://schemas.microsoft.com/office/drawing/2014/main" id="{65A4FFE9-8B85-94B6-8471-ECEF9C7D8763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2786;p47">
                <a:extLst>
                  <a:ext uri="{FF2B5EF4-FFF2-40B4-BE49-F238E27FC236}">
                    <a16:creationId xmlns:a16="http://schemas.microsoft.com/office/drawing/2014/main" id="{5A04A23C-17EF-4945-2BF3-458978FA2077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2787;p47">
                <a:extLst>
                  <a:ext uri="{FF2B5EF4-FFF2-40B4-BE49-F238E27FC236}">
                    <a16:creationId xmlns:a16="http://schemas.microsoft.com/office/drawing/2014/main" id="{936A404C-1C1E-123F-49EB-FD3DB6E7FA2A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2788;p47">
                <a:extLst>
                  <a:ext uri="{FF2B5EF4-FFF2-40B4-BE49-F238E27FC236}">
                    <a16:creationId xmlns:a16="http://schemas.microsoft.com/office/drawing/2014/main" id="{546579F8-BA72-E528-6F78-DD98D2F437A6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2789;p47">
                <a:extLst>
                  <a:ext uri="{FF2B5EF4-FFF2-40B4-BE49-F238E27FC236}">
                    <a16:creationId xmlns:a16="http://schemas.microsoft.com/office/drawing/2014/main" id="{3CAB1500-9D8C-DB1A-C777-BD3D057C15BF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2790;p47">
                <a:extLst>
                  <a:ext uri="{FF2B5EF4-FFF2-40B4-BE49-F238E27FC236}">
                    <a16:creationId xmlns:a16="http://schemas.microsoft.com/office/drawing/2014/main" id="{9120A1B8-BC3C-275B-82FE-744BD50EA3DB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2791;p47">
                <a:extLst>
                  <a:ext uri="{FF2B5EF4-FFF2-40B4-BE49-F238E27FC236}">
                    <a16:creationId xmlns:a16="http://schemas.microsoft.com/office/drawing/2014/main" id="{3F6936A2-07B8-0899-F13C-C2A92B4A618F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2792;p47">
                <a:extLst>
                  <a:ext uri="{FF2B5EF4-FFF2-40B4-BE49-F238E27FC236}">
                    <a16:creationId xmlns:a16="http://schemas.microsoft.com/office/drawing/2014/main" id="{19649068-2789-73E5-9BBB-EE143E129CEB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2793;p47">
                <a:extLst>
                  <a:ext uri="{FF2B5EF4-FFF2-40B4-BE49-F238E27FC236}">
                    <a16:creationId xmlns:a16="http://schemas.microsoft.com/office/drawing/2014/main" id="{E3B4B76C-FEF8-74F1-2B0E-42AC4F0DDDD6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2794;p47">
                <a:extLst>
                  <a:ext uri="{FF2B5EF4-FFF2-40B4-BE49-F238E27FC236}">
                    <a16:creationId xmlns:a16="http://schemas.microsoft.com/office/drawing/2014/main" id="{1BB534C8-69F0-5EBE-AC1D-18FE7D394F86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2795;p47">
                <a:extLst>
                  <a:ext uri="{FF2B5EF4-FFF2-40B4-BE49-F238E27FC236}">
                    <a16:creationId xmlns:a16="http://schemas.microsoft.com/office/drawing/2014/main" id="{2944F855-B7FA-6A32-CF8C-1FE26C9FCB11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2796;p47">
                <a:extLst>
                  <a:ext uri="{FF2B5EF4-FFF2-40B4-BE49-F238E27FC236}">
                    <a16:creationId xmlns:a16="http://schemas.microsoft.com/office/drawing/2014/main" id="{5D60218D-4D41-EDBD-491A-E69849AA06B8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2797;p47">
                <a:extLst>
                  <a:ext uri="{FF2B5EF4-FFF2-40B4-BE49-F238E27FC236}">
                    <a16:creationId xmlns:a16="http://schemas.microsoft.com/office/drawing/2014/main" id="{62881571-340B-A9B0-E2D4-9B4D67529E80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798;p47">
                <a:extLst>
                  <a:ext uri="{FF2B5EF4-FFF2-40B4-BE49-F238E27FC236}">
                    <a16:creationId xmlns:a16="http://schemas.microsoft.com/office/drawing/2014/main" id="{3CA14387-363D-ED37-88C5-DDDA5C14C2D9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799;p47">
                <a:extLst>
                  <a:ext uri="{FF2B5EF4-FFF2-40B4-BE49-F238E27FC236}">
                    <a16:creationId xmlns:a16="http://schemas.microsoft.com/office/drawing/2014/main" id="{B1E7DDA6-A9B0-8C5C-CA24-03C6E9BC3B70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800;p47">
                <a:extLst>
                  <a:ext uri="{FF2B5EF4-FFF2-40B4-BE49-F238E27FC236}">
                    <a16:creationId xmlns:a16="http://schemas.microsoft.com/office/drawing/2014/main" id="{6BC176DB-A276-5A3E-F7DA-E25695BBAABE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801;p47">
                <a:extLst>
                  <a:ext uri="{FF2B5EF4-FFF2-40B4-BE49-F238E27FC236}">
                    <a16:creationId xmlns:a16="http://schemas.microsoft.com/office/drawing/2014/main" id="{821F1B24-191F-4FF7-2A98-DDE817BED803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802;p47">
                <a:extLst>
                  <a:ext uri="{FF2B5EF4-FFF2-40B4-BE49-F238E27FC236}">
                    <a16:creationId xmlns:a16="http://schemas.microsoft.com/office/drawing/2014/main" id="{11827A47-C6C8-C97B-5469-28E8EB74EBEE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803;p47">
                <a:extLst>
                  <a:ext uri="{FF2B5EF4-FFF2-40B4-BE49-F238E27FC236}">
                    <a16:creationId xmlns:a16="http://schemas.microsoft.com/office/drawing/2014/main" id="{18D295E8-4087-7DC8-A633-7DEFD3258738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804;p47">
                <a:extLst>
                  <a:ext uri="{FF2B5EF4-FFF2-40B4-BE49-F238E27FC236}">
                    <a16:creationId xmlns:a16="http://schemas.microsoft.com/office/drawing/2014/main" id="{07E7FEE5-899D-9009-59E3-109175F264E3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05;p47">
                <a:extLst>
                  <a:ext uri="{FF2B5EF4-FFF2-40B4-BE49-F238E27FC236}">
                    <a16:creationId xmlns:a16="http://schemas.microsoft.com/office/drawing/2014/main" id="{BDC2F70A-A1B3-89C3-F115-2AD03AFB822F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06;p47">
                <a:extLst>
                  <a:ext uri="{FF2B5EF4-FFF2-40B4-BE49-F238E27FC236}">
                    <a16:creationId xmlns:a16="http://schemas.microsoft.com/office/drawing/2014/main" id="{163A6449-2B79-EBBD-D745-4E8EF56F9151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07;p47">
                <a:extLst>
                  <a:ext uri="{FF2B5EF4-FFF2-40B4-BE49-F238E27FC236}">
                    <a16:creationId xmlns:a16="http://schemas.microsoft.com/office/drawing/2014/main" id="{ECEF32DD-203B-236C-4603-BAA051F1176A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08;p47">
                <a:extLst>
                  <a:ext uri="{FF2B5EF4-FFF2-40B4-BE49-F238E27FC236}">
                    <a16:creationId xmlns:a16="http://schemas.microsoft.com/office/drawing/2014/main" id="{192D03E0-C2DB-C7B5-484E-634E4EAE56A4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809;p47">
                <a:extLst>
                  <a:ext uri="{FF2B5EF4-FFF2-40B4-BE49-F238E27FC236}">
                    <a16:creationId xmlns:a16="http://schemas.microsoft.com/office/drawing/2014/main" id="{3B906191-1781-DAB3-E5E5-D69C1C82F83F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10;p47">
                <a:extLst>
                  <a:ext uri="{FF2B5EF4-FFF2-40B4-BE49-F238E27FC236}">
                    <a16:creationId xmlns:a16="http://schemas.microsoft.com/office/drawing/2014/main" id="{63A325CF-E1ED-3CBA-2CF7-2B5B1955C1B7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11;p47">
                <a:extLst>
                  <a:ext uri="{FF2B5EF4-FFF2-40B4-BE49-F238E27FC236}">
                    <a16:creationId xmlns:a16="http://schemas.microsoft.com/office/drawing/2014/main" id="{9F4CA9E7-E8C9-C7C2-8037-4C741AAC3749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12;p47">
                <a:extLst>
                  <a:ext uri="{FF2B5EF4-FFF2-40B4-BE49-F238E27FC236}">
                    <a16:creationId xmlns:a16="http://schemas.microsoft.com/office/drawing/2014/main" id="{FA6B094C-65EC-77E1-0B39-42CA39B4CF4E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13;p47">
                <a:extLst>
                  <a:ext uri="{FF2B5EF4-FFF2-40B4-BE49-F238E27FC236}">
                    <a16:creationId xmlns:a16="http://schemas.microsoft.com/office/drawing/2014/main" id="{D3B42996-63B0-F427-527E-30F57025BF01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14;p47">
                <a:extLst>
                  <a:ext uri="{FF2B5EF4-FFF2-40B4-BE49-F238E27FC236}">
                    <a16:creationId xmlns:a16="http://schemas.microsoft.com/office/drawing/2014/main" id="{04F545D3-30B6-F285-F93A-5C81F08AE60E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15;p47">
                <a:extLst>
                  <a:ext uri="{FF2B5EF4-FFF2-40B4-BE49-F238E27FC236}">
                    <a16:creationId xmlns:a16="http://schemas.microsoft.com/office/drawing/2014/main" id="{1817F0D0-9753-EFE8-A5C8-738DEBD7FE26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16;p47">
                <a:extLst>
                  <a:ext uri="{FF2B5EF4-FFF2-40B4-BE49-F238E27FC236}">
                    <a16:creationId xmlns:a16="http://schemas.microsoft.com/office/drawing/2014/main" id="{0BEEFB42-6BC7-1640-A9AB-F95FE4C50BDA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17;p47">
                <a:extLst>
                  <a:ext uri="{FF2B5EF4-FFF2-40B4-BE49-F238E27FC236}">
                    <a16:creationId xmlns:a16="http://schemas.microsoft.com/office/drawing/2014/main" id="{04176434-100A-214A-EF80-8F633B598CAF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818;p47">
                <a:extLst>
                  <a:ext uri="{FF2B5EF4-FFF2-40B4-BE49-F238E27FC236}">
                    <a16:creationId xmlns:a16="http://schemas.microsoft.com/office/drawing/2014/main" id="{2E2579FE-18C2-3083-DC7F-DAD3A6AB662E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819;p47">
                <a:extLst>
                  <a:ext uri="{FF2B5EF4-FFF2-40B4-BE49-F238E27FC236}">
                    <a16:creationId xmlns:a16="http://schemas.microsoft.com/office/drawing/2014/main" id="{B2001ECE-640C-DADB-4702-B66C6ACD1D9A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820;p47">
                <a:extLst>
                  <a:ext uri="{FF2B5EF4-FFF2-40B4-BE49-F238E27FC236}">
                    <a16:creationId xmlns:a16="http://schemas.microsoft.com/office/drawing/2014/main" id="{386F6791-CEBC-A472-E92C-3A1723C2DB72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821;p47">
                <a:extLst>
                  <a:ext uri="{FF2B5EF4-FFF2-40B4-BE49-F238E27FC236}">
                    <a16:creationId xmlns:a16="http://schemas.microsoft.com/office/drawing/2014/main" id="{2B5BFFEE-0643-85E3-552C-B51266A92FD4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822;p47">
                <a:extLst>
                  <a:ext uri="{FF2B5EF4-FFF2-40B4-BE49-F238E27FC236}">
                    <a16:creationId xmlns:a16="http://schemas.microsoft.com/office/drawing/2014/main" id="{959AC0F7-0515-BFA9-513D-52001B43C475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823;p47">
                <a:extLst>
                  <a:ext uri="{FF2B5EF4-FFF2-40B4-BE49-F238E27FC236}">
                    <a16:creationId xmlns:a16="http://schemas.microsoft.com/office/drawing/2014/main" id="{5143274B-EB1F-3B60-312A-FE01264A6805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824;p47">
                <a:extLst>
                  <a:ext uri="{FF2B5EF4-FFF2-40B4-BE49-F238E27FC236}">
                    <a16:creationId xmlns:a16="http://schemas.microsoft.com/office/drawing/2014/main" id="{DD66F46B-F536-0736-EC7C-8DF481FD40EA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825;p47">
                <a:extLst>
                  <a:ext uri="{FF2B5EF4-FFF2-40B4-BE49-F238E27FC236}">
                    <a16:creationId xmlns:a16="http://schemas.microsoft.com/office/drawing/2014/main" id="{AFE7549F-963C-113E-5B28-2CC1240FA8C0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826;p47">
                <a:extLst>
                  <a:ext uri="{FF2B5EF4-FFF2-40B4-BE49-F238E27FC236}">
                    <a16:creationId xmlns:a16="http://schemas.microsoft.com/office/drawing/2014/main" id="{C5E6BB8A-2748-8D16-B24F-20F812543140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827;p47">
                <a:extLst>
                  <a:ext uri="{FF2B5EF4-FFF2-40B4-BE49-F238E27FC236}">
                    <a16:creationId xmlns:a16="http://schemas.microsoft.com/office/drawing/2014/main" id="{AC85122F-9FFC-5976-7E20-9ACE05BA503D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828;p47">
                <a:extLst>
                  <a:ext uri="{FF2B5EF4-FFF2-40B4-BE49-F238E27FC236}">
                    <a16:creationId xmlns:a16="http://schemas.microsoft.com/office/drawing/2014/main" id="{92554A93-02BA-E0CC-B6EF-9205CE4302F1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829;p47">
                <a:extLst>
                  <a:ext uri="{FF2B5EF4-FFF2-40B4-BE49-F238E27FC236}">
                    <a16:creationId xmlns:a16="http://schemas.microsoft.com/office/drawing/2014/main" id="{A0F7DA3A-CF74-9446-30E1-F057F66CE778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830;p47">
                <a:extLst>
                  <a:ext uri="{FF2B5EF4-FFF2-40B4-BE49-F238E27FC236}">
                    <a16:creationId xmlns:a16="http://schemas.microsoft.com/office/drawing/2014/main" id="{572242CD-C743-955A-C0A4-90C5DDA7A826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831;p47">
                <a:extLst>
                  <a:ext uri="{FF2B5EF4-FFF2-40B4-BE49-F238E27FC236}">
                    <a16:creationId xmlns:a16="http://schemas.microsoft.com/office/drawing/2014/main" id="{84229C63-27C4-4EE0-55C4-7C020287720F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832;p47">
                <a:extLst>
                  <a:ext uri="{FF2B5EF4-FFF2-40B4-BE49-F238E27FC236}">
                    <a16:creationId xmlns:a16="http://schemas.microsoft.com/office/drawing/2014/main" id="{1F583C60-8A11-83AF-FD63-6B1C57AF0C0E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833;p47">
                <a:extLst>
                  <a:ext uri="{FF2B5EF4-FFF2-40B4-BE49-F238E27FC236}">
                    <a16:creationId xmlns:a16="http://schemas.microsoft.com/office/drawing/2014/main" id="{6734E140-5116-3E86-87CD-080BEAB73823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834;p47">
                <a:extLst>
                  <a:ext uri="{FF2B5EF4-FFF2-40B4-BE49-F238E27FC236}">
                    <a16:creationId xmlns:a16="http://schemas.microsoft.com/office/drawing/2014/main" id="{89477A56-0A4A-6CAB-6105-A51FB3060FB7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835;p47">
                <a:extLst>
                  <a:ext uri="{FF2B5EF4-FFF2-40B4-BE49-F238E27FC236}">
                    <a16:creationId xmlns:a16="http://schemas.microsoft.com/office/drawing/2014/main" id="{F9E5716A-254C-6AF2-6369-BF8E3203F712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836;p47">
                <a:extLst>
                  <a:ext uri="{FF2B5EF4-FFF2-40B4-BE49-F238E27FC236}">
                    <a16:creationId xmlns:a16="http://schemas.microsoft.com/office/drawing/2014/main" id="{578DF063-8F33-5A6E-A747-F3C3470F3498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837;p47">
                <a:extLst>
                  <a:ext uri="{FF2B5EF4-FFF2-40B4-BE49-F238E27FC236}">
                    <a16:creationId xmlns:a16="http://schemas.microsoft.com/office/drawing/2014/main" id="{65748FB0-60FB-258A-8AD6-273F8F90FDC7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838;p47">
                <a:extLst>
                  <a:ext uri="{FF2B5EF4-FFF2-40B4-BE49-F238E27FC236}">
                    <a16:creationId xmlns:a16="http://schemas.microsoft.com/office/drawing/2014/main" id="{50DA1AC4-7801-6A67-1737-A946082AFE9F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839;p47">
                <a:extLst>
                  <a:ext uri="{FF2B5EF4-FFF2-40B4-BE49-F238E27FC236}">
                    <a16:creationId xmlns:a16="http://schemas.microsoft.com/office/drawing/2014/main" id="{6D10A20A-D33C-FE61-D362-97E1A66BAF37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840;p47">
                <a:extLst>
                  <a:ext uri="{FF2B5EF4-FFF2-40B4-BE49-F238E27FC236}">
                    <a16:creationId xmlns:a16="http://schemas.microsoft.com/office/drawing/2014/main" id="{1F6E9ED6-926C-C69A-9A5A-2EBFAA2EB15C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841;p47">
                <a:extLst>
                  <a:ext uri="{FF2B5EF4-FFF2-40B4-BE49-F238E27FC236}">
                    <a16:creationId xmlns:a16="http://schemas.microsoft.com/office/drawing/2014/main" id="{8284530F-2990-9A15-DD19-B8968823C975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842;p47">
                <a:extLst>
                  <a:ext uri="{FF2B5EF4-FFF2-40B4-BE49-F238E27FC236}">
                    <a16:creationId xmlns:a16="http://schemas.microsoft.com/office/drawing/2014/main" id="{FA5C0EAE-8E9C-B5E8-627D-83717418CD46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843;p47">
                <a:extLst>
                  <a:ext uri="{FF2B5EF4-FFF2-40B4-BE49-F238E27FC236}">
                    <a16:creationId xmlns:a16="http://schemas.microsoft.com/office/drawing/2014/main" id="{2A9247F3-AEF1-BB50-9069-D47B1D6FAEF4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844;p47">
                <a:extLst>
                  <a:ext uri="{FF2B5EF4-FFF2-40B4-BE49-F238E27FC236}">
                    <a16:creationId xmlns:a16="http://schemas.microsoft.com/office/drawing/2014/main" id="{082B7634-283F-CB45-59BC-67FAC118C96B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845;p47">
                <a:extLst>
                  <a:ext uri="{FF2B5EF4-FFF2-40B4-BE49-F238E27FC236}">
                    <a16:creationId xmlns:a16="http://schemas.microsoft.com/office/drawing/2014/main" id="{AF1EC003-45DB-DD9D-5B86-452807EEFDA9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846;p47">
                <a:extLst>
                  <a:ext uri="{FF2B5EF4-FFF2-40B4-BE49-F238E27FC236}">
                    <a16:creationId xmlns:a16="http://schemas.microsoft.com/office/drawing/2014/main" id="{9323E530-C8E3-AEFA-84AF-BB2BB064E047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847;p47">
                <a:extLst>
                  <a:ext uri="{FF2B5EF4-FFF2-40B4-BE49-F238E27FC236}">
                    <a16:creationId xmlns:a16="http://schemas.microsoft.com/office/drawing/2014/main" id="{C4DFD491-1A3E-95A0-2D78-46AE4D8A909A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848;p47">
                <a:extLst>
                  <a:ext uri="{FF2B5EF4-FFF2-40B4-BE49-F238E27FC236}">
                    <a16:creationId xmlns:a16="http://schemas.microsoft.com/office/drawing/2014/main" id="{70F719B1-158C-76C1-F8B6-123D5E96E569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849;p47">
                <a:extLst>
                  <a:ext uri="{FF2B5EF4-FFF2-40B4-BE49-F238E27FC236}">
                    <a16:creationId xmlns:a16="http://schemas.microsoft.com/office/drawing/2014/main" id="{FA6ADC92-9E63-788F-3B0A-87E4601B4675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850;p47">
                <a:extLst>
                  <a:ext uri="{FF2B5EF4-FFF2-40B4-BE49-F238E27FC236}">
                    <a16:creationId xmlns:a16="http://schemas.microsoft.com/office/drawing/2014/main" id="{C4BFA6B3-A2F4-60AE-64DF-8DD08B2BA1E6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851;p47">
                <a:extLst>
                  <a:ext uri="{FF2B5EF4-FFF2-40B4-BE49-F238E27FC236}">
                    <a16:creationId xmlns:a16="http://schemas.microsoft.com/office/drawing/2014/main" id="{3EB2AC28-754C-31F7-123F-10FC4C14E5EC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852;p47">
                <a:extLst>
                  <a:ext uri="{FF2B5EF4-FFF2-40B4-BE49-F238E27FC236}">
                    <a16:creationId xmlns:a16="http://schemas.microsoft.com/office/drawing/2014/main" id="{6FE1A7BE-8E1D-6D1E-77FF-824EE2BAB8BC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853;p47">
                <a:extLst>
                  <a:ext uri="{FF2B5EF4-FFF2-40B4-BE49-F238E27FC236}">
                    <a16:creationId xmlns:a16="http://schemas.microsoft.com/office/drawing/2014/main" id="{36EDC15C-C665-08FB-93A4-2B134251450D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854;p47">
                <a:extLst>
                  <a:ext uri="{FF2B5EF4-FFF2-40B4-BE49-F238E27FC236}">
                    <a16:creationId xmlns:a16="http://schemas.microsoft.com/office/drawing/2014/main" id="{98224C26-FDBA-F4A7-9C1E-1C5EFE0E582E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855;p47">
                <a:extLst>
                  <a:ext uri="{FF2B5EF4-FFF2-40B4-BE49-F238E27FC236}">
                    <a16:creationId xmlns:a16="http://schemas.microsoft.com/office/drawing/2014/main" id="{5E6923E8-2A8C-9065-4F4C-A42844E7D6FC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856;p47">
                <a:extLst>
                  <a:ext uri="{FF2B5EF4-FFF2-40B4-BE49-F238E27FC236}">
                    <a16:creationId xmlns:a16="http://schemas.microsoft.com/office/drawing/2014/main" id="{E80B86F3-5CA8-980E-1628-2D1F3A8C7938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857;p47">
                <a:extLst>
                  <a:ext uri="{FF2B5EF4-FFF2-40B4-BE49-F238E27FC236}">
                    <a16:creationId xmlns:a16="http://schemas.microsoft.com/office/drawing/2014/main" id="{7B15AB94-BC81-3DA8-0800-E9C8EF9CCC4E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858;p47">
                <a:extLst>
                  <a:ext uri="{FF2B5EF4-FFF2-40B4-BE49-F238E27FC236}">
                    <a16:creationId xmlns:a16="http://schemas.microsoft.com/office/drawing/2014/main" id="{7F68E7A6-FC85-6352-AC34-23255C3A110A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859;p47">
                <a:extLst>
                  <a:ext uri="{FF2B5EF4-FFF2-40B4-BE49-F238E27FC236}">
                    <a16:creationId xmlns:a16="http://schemas.microsoft.com/office/drawing/2014/main" id="{31709BC5-B1F8-8DF5-E5B4-DAA97BB0AFC7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860;p47">
                <a:extLst>
                  <a:ext uri="{FF2B5EF4-FFF2-40B4-BE49-F238E27FC236}">
                    <a16:creationId xmlns:a16="http://schemas.microsoft.com/office/drawing/2014/main" id="{976A7C2D-4D08-18CF-42C1-D489281A95EB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861;p47">
                <a:extLst>
                  <a:ext uri="{FF2B5EF4-FFF2-40B4-BE49-F238E27FC236}">
                    <a16:creationId xmlns:a16="http://schemas.microsoft.com/office/drawing/2014/main" id="{C88CC09D-5A65-FCDE-AEFE-C3695DA32007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862;p47">
                <a:extLst>
                  <a:ext uri="{FF2B5EF4-FFF2-40B4-BE49-F238E27FC236}">
                    <a16:creationId xmlns:a16="http://schemas.microsoft.com/office/drawing/2014/main" id="{3926EA03-AC48-E601-0766-539A27BBDCD3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863;p47">
                <a:extLst>
                  <a:ext uri="{FF2B5EF4-FFF2-40B4-BE49-F238E27FC236}">
                    <a16:creationId xmlns:a16="http://schemas.microsoft.com/office/drawing/2014/main" id="{540B70FE-5945-53DA-0921-2A301A1EB403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864;p47">
                <a:extLst>
                  <a:ext uri="{FF2B5EF4-FFF2-40B4-BE49-F238E27FC236}">
                    <a16:creationId xmlns:a16="http://schemas.microsoft.com/office/drawing/2014/main" id="{1DD46591-44EF-BE5E-8CB5-D59A9447C42D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865;p47">
                <a:extLst>
                  <a:ext uri="{FF2B5EF4-FFF2-40B4-BE49-F238E27FC236}">
                    <a16:creationId xmlns:a16="http://schemas.microsoft.com/office/drawing/2014/main" id="{645CDFEC-6FD4-6C9D-2AEE-3ADC53C90BD1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866;p47">
                <a:extLst>
                  <a:ext uri="{FF2B5EF4-FFF2-40B4-BE49-F238E27FC236}">
                    <a16:creationId xmlns:a16="http://schemas.microsoft.com/office/drawing/2014/main" id="{5CF6B43D-23A5-C706-7BF4-0939B98A3F3B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867;p47">
                <a:extLst>
                  <a:ext uri="{FF2B5EF4-FFF2-40B4-BE49-F238E27FC236}">
                    <a16:creationId xmlns:a16="http://schemas.microsoft.com/office/drawing/2014/main" id="{FD05F33A-F941-6BC7-9F0C-5064D984369F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868;p47">
                <a:extLst>
                  <a:ext uri="{FF2B5EF4-FFF2-40B4-BE49-F238E27FC236}">
                    <a16:creationId xmlns:a16="http://schemas.microsoft.com/office/drawing/2014/main" id="{E2356D46-4993-FB83-DB86-3EF676C0721D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869;p47">
                <a:extLst>
                  <a:ext uri="{FF2B5EF4-FFF2-40B4-BE49-F238E27FC236}">
                    <a16:creationId xmlns:a16="http://schemas.microsoft.com/office/drawing/2014/main" id="{B1CE8BD2-5DF7-BD45-6ED5-6A0AD3145F76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870;p47">
                <a:extLst>
                  <a:ext uri="{FF2B5EF4-FFF2-40B4-BE49-F238E27FC236}">
                    <a16:creationId xmlns:a16="http://schemas.microsoft.com/office/drawing/2014/main" id="{33E620E7-565C-ACF9-8301-B6283F9ECD12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871;p47">
                <a:extLst>
                  <a:ext uri="{FF2B5EF4-FFF2-40B4-BE49-F238E27FC236}">
                    <a16:creationId xmlns:a16="http://schemas.microsoft.com/office/drawing/2014/main" id="{228E18E9-ED8A-E47D-1104-3DBC46D69818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872;p47">
                <a:extLst>
                  <a:ext uri="{FF2B5EF4-FFF2-40B4-BE49-F238E27FC236}">
                    <a16:creationId xmlns:a16="http://schemas.microsoft.com/office/drawing/2014/main" id="{A358213C-903C-8FB3-AF3A-81353C88F17A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873;p47">
                <a:extLst>
                  <a:ext uri="{FF2B5EF4-FFF2-40B4-BE49-F238E27FC236}">
                    <a16:creationId xmlns:a16="http://schemas.microsoft.com/office/drawing/2014/main" id="{2D66B624-FF15-FD1E-C02A-FFD81425824B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874;p47">
                <a:extLst>
                  <a:ext uri="{FF2B5EF4-FFF2-40B4-BE49-F238E27FC236}">
                    <a16:creationId xmlns:a16="http://schemas.microsoft.com/office/drawing/2014/main" id="{130BBE90-AE8A-D0BC-43F5-B4BD13284396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875;p47">
                <a:extLst>
                  <a:ext uri="{FF2B5EF4-FFF2-40B4-BE49-F238E27FC236}">
                    <a16:creationId xmlns:a16="http://schemas.microsoft.com/office/drawing/2014/main" id="{E081BAA2-7503-106B-CFE3-28E12297078A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876;p47">
                <a:extLst>
                  <a:ext uri="{FF2B5EF4-FFF2-40B4-BE49-F238E27FC236}">
                    <a16:creationId xmlns:a16="http://schemas.microsoft.com/office/drawing/2014/main" id="{A7AC88D1-E880-E9CA-1A85-9B0FDE65D51F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877;p47">
                <a:extLst>
                  <a:ext uri="{FF2B5EF4-FFF2-40B4-BE49-F238E27FC236}">
                    <a16:creationId xmlns:a16="http://schemas.microsoft.com/office/drawing/2014/main" id="{EE018E3F-467F-A635-78B0-1371342C6692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78;p47">
                <a:extLst>
                  <a:ext uri="{FF2B5EF4-FFF2-40B4-BE49-F238E27FC236}">
                    <a16:creationId xmlns:a16="http://schemas.microsoft.com/office/drawing/2014/main" id="{79607ED2-4F97-FEE6-09DD-7998D8458321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79;p47">
                <a:extLst>
                  <a:ext uri="{FF2B5EF4-FFF2-40B4-BE49-F238E27FC236}">
                    <a16:creationId xmlns:a16="http://schemas.microsoft.com/office/drawing/2014/main" id="{C4ADFE57-FB21-36E6-08D1-50A26CF3D9F9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80;p47">
                <a:extLst>
                  <a:ext uri="{FF2B5EF4-FFF2-40B4-BE49-F238E27FC236}">
                    <a16:creationId xmlns:a16="http://schemas.microsoft.com/office/drawing/2014/main" id="{073DC754-2FE4-FFBE-9F0A-1042F666A0DE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81;p47">
                <a:extLst>
                  <a:ext uri="{FF2B5EF4-FFF2-40B4-BE49-F238E27FC236}">
                    <a16:creationId xmlns:a16="http://schemas.microsoft.com/office/drawing/2014/main" id="{AD35BFC7-2045-C288-F246-8C5AFE2B461B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82;p47">
                <a:extLst>
                  <a:ext uri="{FF2B5EF4-FFF2-40B4-BE49-F238E27FC236}">
                    <a16:creationId xmlns:a16="http://schemas.microsoft.com/office/drawing/2014/main" id="{3A1A53A6-697B-79A7-FBF4-54E2C59F09F1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83;p47">
                <a:extLst>
                  <a:ext uri="{FF2B5EF4-FFF2-40B4-BE49-F238E27FC236}">
                    <a16:creationId xmlns:a16="http://schemas.microsoft.com/office/drawing/2014/main" id="{3904D0F0-8EBF-4721-EC9A-B38732AB8A7F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84;p47">
                <a:extLst>
                  <a:ext uri="{FF2B5EF4-FFF2-40B4-BE49-F238E27FC236}">
                    <a16:creationId xmlns:a16="http://schemas.microsoft.com/office/drawing/2014/main" id="{5122E462-4A73-2B8D-667D-EABEA7704B5F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85;p47">
                <a:extLst>
                  <a:ext uri="{FF2B5EF4-FFF2-40B4-BE49-F238E27FC236}">
                    <a16:creationId xmlns:a16="http://schemas.microsoft.com/office/drawing/2014/main" id="{4A443889-A140-5DB4-7AF2-BBDC3DAF1621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6;p47">
                <a:extLst>
                  <a:ext uri="{FF2B5EF4-FFF2-40B4-BE49-F238E27FC236}">
                    <a16:creationId xmlns:a16="http://schemas.microsoft.com/office/drawing/2014/main" id="{29C6F483-8557-D87B-E571-46CA575A4F20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2887;p47">
              <a:extLst>
                <a:ext uri="{FF2B5EF4-FFF2-40B4-BE49-F238E27FC236}">
                  <a16:creationId xmlns:a16="http://schemas.microsoft.com/office/drawing/2014/main" id="{2EA36027-365D-6467-629D-7809FFF34BB3}"/>
                </a:ext>
              </a:extLst>
            </p:cNvPr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888;p47">
              <a:extLst>
                <a:ext uri="{FF2B5EF4-FFF2-40B4-BE49-F238E27FC236}">
                  <a16:creationId xmlns:a16="http://schemas.microsoft.com/office/drawing/2014/main" id="{1F21604E-3861-6467-6754-5CA191012BD9}"/>
                </a:ext>
              </a:extLst>
            </p:cNvPr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889;p47">
              <a:extLst>
                <a:ext uri="{FF2B5EF4-FFF2-40B4-BE49-F238E27FC236}">
                  <a16:creationId xmlns:a16="http://schemas.microsoft.com/office/drawing/2014/main" id="{06819139-53FF-3E28-E03E-5EE2ABE4B46C}"/>
                </a:ext>
              </a:extLst>
            </p:cNvPr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890;p47">
              <a:extLst>
                <a:ext uri="{FF2B5EF4-FFF2-40B4-BE49-F238E27FC236}">
                  <a16:creationId xmlns:a16="http://schemas.microsoft.com/office/drawing/2014/main" id="{AE86D04F-8CD3-4FE6-901D-6434E9816D80}"/>
                </a:ext>
              </a:extLst>
            </p:cNvPr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891;p47">
              <a:extLst>
                <a:ext uri="{FF2B5EF4-FFF2-40B4-BE49-F238E27FC236}">
                  <a16:creationId xmlns:a16="http://schemas.microsoft.com/office/drawing/2014/main" id="{82C843E2-5108-EB6F-9B28-B904AC42A1C4}"/>
                </a:ext>
              </a:extLst>
            </p:cNvPr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892;p47">
              <a:extLst>
                <a:ext uri="{FF2B5EF4-FFF2-40B4-BE49-F238E27FC236}">
                  <a16:creationId xmlns:a16="http://schemas.microsoft.com/office/drawing/2014/main" id="{16F0E054-ACC8-43B2-6A65-847916E26414}"/>
                </a:ext>
              </a:extLst>
            </p:cNvPr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893;p47">
              <a:extLst>
                <a:ext uri="{FF2B5EF4-FFF2-40B4-BE49-F238E27FC236}">
                  <a16:creationId xmlns:a16="http://schemas.microsoft.com/office/drawing/2014/main" id="{D6C75383-1E13-C091-D7CA-E17550FF2058}"/>
                </a:ext>
              </a:extLst>
            </p:cNvPr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894;p47">
              <a:extLst>
                <a:ext uri="{FF2B5EF4-FFF2-40B4-BE49-F238E27FC236}">
                  <a16:creationId xmlns:a16="http://schemas.microsoft.com/office/drawing/2014/main" id="{3C8DE842-3205-03F0-0E6D-06B748D6F815}"/>
                </a:ext>
              </a:extLst>
            </p:cNvPr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895;p47">
              <a:extLst>
                <a:ext uri="{FF2B5EF4-FFF2-40B4-BE49-F238E27FC236}">
                  <a16:creationId xmlns:a16="http://schemas.microsoft.com/office/drawing/2014/main" id="{5A462533-24C4-EE55-5AB9-CAEDAD3721DC}"/>
                </a:ext>
              </a:extLst>
            </p:cNvPr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96;p47">
              <a:extLst>
                <a:ext uri="{FF2B5EF4-FFF2-40B4-BE49-F238E27FC236}">
                  <a16:creationId xmlns:a16="http://schemas.microsoft.com/office/drawing/2014/main" id="{0A7FEBF0-EAFD-5BB5-ED5F-4206C4794E52}"/>
                </a:ext>
              </a:extLst>
            </p:cNvPr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897;p47">
              <a:extLst>
                <a:ext uri="{FF2B5EF4-FFF2-40B4-BE49-F238E27FC236}">
                  <a16:creationId xmlns:a16="http://schemas.microsoft.com/office/drawing/2014/main" id="{37055C82-A050-5601-D48A-F87F89A00918}"/>
                </a:ext>
              </a:extLst>
            </p:cNvPr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898;p47">
              <a:extLst>
                <a:ext uri="{FF2B5EF4-FFF2-40B4-BE49-F238E27FC236}">
                  <a16:creationId xmlns:a16="http://schemas.microsoft.com/office/drawing/2014/main" id="{A6BAA9DC-DDEA-15E3-2844-DB8B7E0C675A}"/>
                </a:ext>
              </a:extLst>
            </p:cNvPr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899;p47">
              <a:extLst>
                <a:ext uri="{FF2B5EF4-FFF2-40B4-BE49-F238E27FC236}">
                  <a16:creationId xmlns:a16="http://schemas.microsoft.com/office/drawing/2014/main" id="{8283CBDD-B281-6386-B89D-3E5510D61660}"/>
                </a:ext>
              </a:extLst>
            </p:cNvPr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900;p47">
              <a:extLst>
                <a:ext uri="{FF2B5EF4-FFF2-40B4-BE49-F238E27FC236}">
                  <a16:creationId xmlns:a16="http://schemas.microsoft.com/office/drawing/2014/main" id="{DA33F70F-C5C0-E60E-80FD-397C59927B60}"/>
                </a:ext>
              </a:extLst>
            </p:cNvPr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901;p47">
              <a:extLst>
                <a:ext uri="{FF2B5EF4-FFF2-40B4-BE49-F238E27FC236}">
                  <a16:creationId xmlns:a16="http://schemas.microsoft.com/office/drawing/2014/main" id="{4F73D006-3BE5-67EC-7E15-17F8DF881632}"/>
                </a:ext>
              </a:extLst>
            </p:cNvPr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902;p47">
              <a:extLst>
                <a:ext uri="{FF2B5EF4-FFF2-40B4-BE49-F238E27FC236}">
                  <a16:creationId xmlns:a16="http://schemas.microsoft.com/office/drawing/2014/main" id="{66B83455-44B0-C2CC-96E2-DE14117437E6}"/>
                </a:ext>
              </a:extLst>
            </p:cNvPr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903;p47">
              <a:extLst>
                <a:ext uri="{FF2B5EF4-FFF2-40B4-BE49-F238E27FC236}">
                  <a16:creationId xmlns:a16="http://schemas.microsoft.com/office/drawing/2014/main" id="{A4376235-2265-A30D-181F-9776C0F2FC9A}"/>
                </a:ext>
              </a:extLst>
            </p:cNvPr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904;p47">
              <a:extLst>
                <a:ext uri="{FF2B5EF4-FFF2-40B4-BE49-F238E27FC236}">
                  <a16:creationId xmlns:a16="http://schemas.microsoft.com/office/drawing/2014/main" id="{7F564AD6-E98F-BC34-22EE-37424D277840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905;p47">
              <a:extLst>
                <a:ext uri="{FF2B5EF4-FFF2-40B4-BE49-F238E27FC236}">
                  <a16:creationId xmlns:a16="http://schemas.microsoft.com/office/drawing/2014/main" id="{775A3E09-DA77-138B-6A27-312684AFFF9F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06;p47">
              <a:extLst>
                <a:ext uri="{FF2B5EF4-FFF2-40B4-BE49-F238E27FC236}">
                  <a16:creationId xmlns:a16="http://schemas.microsoft.com/office/drawing/2014/main" id="{04226ACB-1710-D8BF-5683-E94AF7F33013}"/>
                </a:ext>
              </a:extLst>
            </p:cNvPr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907;p47">
              <a:extLst>
                <a:ext uri="{FF2B5EF4-FFF2-40B4-BE49-F238E27FC236}">
                  <a16:creationId xmlns:a16="http://schemas.microsoft.com/office/drawing/2014/main" id="{F74C9F1F-B417-21F3-A48D-7009E1E73DD6}"/>
                </a:ext>
              </a:extLst>
            </p:cNvPr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908;p47">
              <a:extLst>
                <a:ext uri="{FF2B5EF4-FFF2-40B4-BE49-F238E27FC236}">
                  <a16:creationId xmlns:a16="http://schemas.microsoft.com/office/drawing/2014/main" id="{29853F73-846E-5F5B-9BFD-5E5BFF3B0706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909;p47">
              <a:extLst>
                <a:ext uri="{FF2B5EF4-FFF2-40B4-BE49-F238E27FC236}">
                  <a16:creationId xmlns:a16="http://schemas.microsoft.com/office/drawing/2014/main" id="{3758B4FF-09BE-C8A9-211D-E0F59DE8084B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910;p47">
              <a:extLst>
                <a:ext uri="{FF2B5EF4-FFF2-40B4-BE49-F238E27FC236}">
                  <a16:creationId xmlns:a16="http://schemas.microsoft.com/office/drawing/2014/main" id="{7E200047-CCE7-33E5-0EA7-D6070248DBE9}"/>
                </a:ext>
              </a:extLst>
            </p:cNvPr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911;p47">
              <a:extLst>
                <a:ext uri="{FF2B5EF4-FFF2-40B4-BE49-F238E27FC236}">
                  <a16:creationId xmlns:a16="http://schemas.microsoft.com/office/drawing/2014/main" id="{79A1FC94-848C-E540-54B5-B8A187FB8ED9}"/>
                </a:ext>
              </a:extLst>
            </p:cNvPr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912;p47">
              <a:extLst>
                <a:ext uri="{FF2B5EF4-FFF2-40B4-BE49-F238E27FC236}">
                  <a16:creationId xmlns:a16="http://schemas.microsoft.com/office/drawing/2014/main" id="{64CD49A7-072A-FD6A-91D3-6DE089D99429}"/>
                </a:ext>
              </a:extLst>
            </p:cNvPr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913;p47">
              <a:extLst>
                <a:ext uri="{FF2B5EF4-FFF2-40B4-BE49-F238E27FC236}">
                  <a16:creationId xmlns:a16="http://schemas.microsoft.com/office/drawing/2014/main" id="{095B6AA5-45BB-3E83-ADB0-C012CB0642CE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914;p47">
              <a:extLst>
                <a:ext uri="{FF2B5EF4-FFF2-40B4-BE49-F238E27FC236}">
                  <a16:creationId xmlns:a16="http://schemas.microsoft.com/office/drawing/2014/main" id="{B129DDEB-48A8-0E89-7397-98E8C15FD85D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915;p47">
              <a:extLst>
                <a:ext uri="{FF2B5EF4-FFF2-40B4-BE49-F238E27FC236}">
                  <a16:creationId xmlns:a16="http://schemas.microsoft.com/office/drawing/2014/main" id="{5749EC81-8A16-340C-243A-3D4C3B7D7B4B}"/>
                </a:ext>
              </a:extLst>
            </p:cNvPr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916;p47">
              <a:extLst>
                <a:ext uri="{FF2B5EF4-FFF2-40B4-BE49-F238E27FC236}">
                  <a16:creationId xmlns:a16="http://schemas.microsoft.com/office/drawing/2014/main" id="{D486042E-2F99-8FE6-025E-0C143CD103EB}"/>
                </a:ext>
              </a:extLst>
            </p:cNvPr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917;p47">
              <a:extLst>
                <a:ext uri="{FF2B5EF4-FFF2-40B4-BE49-F238E27FC236}">
                  <a16:creationId xmlns:a16="http://schemas.microsoft.com/office/drawing/2014/main" id="{444EE2F7-081B-B1ED-6720-FA7329B18F63}"/>
                </a:ext>
              </a:extLst>
            </p:cNvPr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918;p47">
              <a:extLst>
                <a:ext uri="{FF2B5EF4-FFF2-40B4-BE49-F238E27FC236}">
                  <a16:creationId xmlns:a16="http://schemas.microsoft.com/office/drawing/2014/main" id="{DF30DE35-7135-8EA2-C838-F7EB38EE0AF5}"/>
                </a:ext>
              </a:extLst>
            </p:cNvPr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919;p47">
              <a:extLst>
                <a:ext uri="{FF2B5EF4-FFF2-40B4-BE49-F238E27FC236}">
                  <a16:creationId xmlns:a16="http://schemas.microsoft.com/office/drawing/2014/main" id="{8C3C838C-1D25-A2AB-07EB-6F28CD126C4C}"/>
                </a:ext>
              </a:extLst>
            </p:cNvPr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920;p47">
              <a:extLst>
                <a:ext uri="{FF2B5EF4-FFF2-40B4-BE49-F238E27FC236}">
                  <a16:creationId xmlns:a16="http://schemas.microsoft.com/office/drawing/2014/main" id="{D4970DB9-69DE-468B-5DD5-44DBACD55436}"/>
                </a:ext>
              </a:extLst>
            </p:cNvPr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921;p47">
              <a:extLst>
                <a:ext uri="{FF2B5EF4-FFF2-40B4-BE49-F238E27FC236}">
                  <a16:creationId xmlns:a16="http://schemas.microsoft.com/office/drawing/2014/main" id="{08E370BE-8541-6716-303B-248BDEF4B55F}"/>
                </a:ext>
              </a:extLst>
            </p:cNvPr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922;p47">
              <a:extLst>
                <a:ext uri="{FF2B5EF4-FFF2-40B4-BE49-F238E27FC236}">
                  <a16:creationId xmlns:a16="http://schemas.microsoft.com/office/drawing/2014/main" id="{4745B173-44E0-7542-8396-278DABF4A0BA}"/>
                </a:ext>
              </a:extLst>
            </p:cNvPr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923;p47">
              <a:extLst>
                <a:ext uri="{FF2B5EF4-FFF2-40B4-BE49-F238E27FC236}">
                  <a16:creationId xmlns:a16="http://schemas.microsoft.com/office/drawing/2014/main" id="{96948207-B05F-6643-BFBA-479D4772BBFD}"/>
                </a:ext>
              </a:extLst>
            </p:cNvPr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924;p47">
              <a:extLst>
                <a:ext uri="{FF2B5EF4-FFF2-40B4-BE49-F238E27FC236}">
                  <a16:creationId xmlns:a16="http://schemas.microsoft.com/office/drawing/2014/main" id="{14AFA88C-BEC7-0C25-DDCA-D0E68C3A2B0A}"/>
                </a:ext>
              </a:extLst>
            </p:cNvPr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925;p47">
              <a:extLst>
                <a:ext uri="{FF2B5EF4-FFF2-40B4-BE49-F238E27FC236}">
                  <a16:creationId xmlns:a16="http://schemas.microsoft.com/office/drawing/2014/main" id="{A844E270-C239-D59E-BECE-F30709C7455E}"/>
                </a:ext>
              </a:extLst>
            </p:cNvPr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926;p47">
              <a:extLst>
                <a:ext uri="{FF2B5EF4-FFF2-40B4-BE49-F238E27FC236}">
                  <a16:creationId xmlns:a16="http://schemas.microsoft.com/office/drawing/2014/main" id="{324F6A58-630F-345E-469C-84C42BDC482A}"/>
                </a:ext>
              </a:extLst>
            </p:cNvPr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927;p47">
              <a:extLst>
                <a:ext uri="{FF2B5EF4-FFF2-40B4-BE49-F238E27FC236}">
                  <a16:creationId xmlns:a16="http://schemas.microsoft.com/office/drawing/2014/main" id="{9C0A6D57-819E-1FA0-7DBF-7510AAFC34CD}"/>
                </a:ext>
              </a:extLst>
            </p:cNvPr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928;p47">
              <a:extLst>
                <a:ext uri="{FF2B5EF4-FFF2-40B4-BE49-F238E27FC236}">
                  <a16:creationId xmlns:a16="http://schemas.microsoft.com/office/drawing/2014/main" id="{3E222449-8C0B-6891-1796-338BF757C0E3}"/>
                </a:ext>
              </a:extLst>
            </p:cNvPr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929;p47">
              <a:extLst>
                <a:ext uri="{FF2B5EF4-FFF2-40B4-BE49-F238E27FC236}">
                  <a16:creationId xmlns:a16="http://schemas.microsoft.com/office/drawing/2014/main" id="{0205CF11-184C-4986-1F18-8FC8793542B2}"/>
                </a:ext>
              </a:extLst>
            </p:cNvPr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930;p47">
              <a:extLst>
                <a:ext uri="{FF2B5EF4-FFF2-40B4-BE49-F238E27FC236}">
                  <a16:creationId xmlns:a16="http://schemas.microsoft.com/office/drawing/2014/main" id="{D384DA53-FC20-D1E5-50E6-FD4CDD33A3FE}"/>
                </a:ext>
              </a:extLst>
            </p:cNvPr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931;p47">
              <a:extLst>
                <a:ext uri="{FF2B5EF4-FFF2-40B4-BE49-F238E27FC236}">
                  <a16:creationId xmlns:a16="http://schemas.microsoft.com/office/drawing/2014/main" id="{2CE8545F-BDD2-CAFF-F485-E2563A64EE80}"/>
                </a:ext>
              </a:extLst>
            </p:cNvPr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932;p47">
              <a:extLst>
                <a:ext uri="{FF2B5EF4-FFF2-40B4-BE49-F238E27FC236}">
                  <a16:creationId xmlns:a16="http://schemas.microsoft.com/office/drawing/2014/main" id="{AA8E1C66-A1E7-FEFE-7D20-35D223F358FF}"/>
                </a:ext>
              </a:extLst>
            </p:cNvPr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933;p47">
              <a:extLst>
                <a:ext uri="{FF2B5EF4-FFF2-40B4-BE49-F238E27FC236}">
                  <a16:creationId xmlns:a16="http://schemas.microsoft.com/office/drawing/2014/main" id="{D4954954-A7E4-2B9A-FB07-E47DAA1A4F40}"/>
                </a:ext>
              </a:extLst>
            </p:cNvPr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934;p47">
              <a:extLst>
                <a:ext uri="{FF2B5EF4-FFF2-40B4-BE49-F238E27FC236}">
                  <a16:creationId xmlns:a16="http://schemas.microsoft.com/office/drawing/2014/main" id="{9F6BC258-15F3-C8AA-E689-0F70A986E3C7}"/>
                </a:ext>
              </a:extLst>
            </p:cNvPr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935;p47">
              <a:extLst>
                <a:ext uri="{FF2B5EF4-FFF2-40B4-BE49-F238E27FC236}">
                  <a16:creationId xmlns:a16="http://schemas.microsoft.com/office/drawing/2014/main" id="{B31F91D0-4194-AF66-393C-44810F614D34}"/>
                </a:ext>
              </a:extLst>
            </p:cNvPr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936;p47">
              <a:extLst>
                <a:ext uri="{FF2B5EF4-FFF2-40B4-BE49-F238E27FC236}">
                  <a16:creationId xmlns:a16="http://schemas.microsoft.com/office/drawing/2014/main" id="{0CA84A5F-33D5-4D3E-FC86-B9AA580C7C51}"/>
                </a:ext>
              </a:extLst>
            </p:cNvPr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937;p47">
              <a:extLst>
                <a:ext uri="{FF2B5EF4-FFF2-40B4-BE49-F238E27FC236}">
                  <a16:creationId xmlns:a16="http://schemas.microsoft.com/office/drawing/2014/main" id="{41B5B263-EEE3-4BE6-493C-4C3FF4AC04B7}"/>
                </a:ext>
              </a:extLst>
            </p:cNvPr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938;p47">
              <a:extLst>
                <a:ext uri="{FF2B5EF4-FFF2-40B4-BE49-F238E27FC236}">
                  <a16:creationId xmlns:a16="http://schemas.microsoft.com/office/drawing/2014/main" id="{DAD81DBB-DB14-1037-D26E-1B5632E76589}"/>
                </a:ext>
              </a:extLst>
            </p:cNvPr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939;p47">
              <a:extLst>
                <a:ext uri="{FF2B5EF4-FFF2-40B4-BE49-F238E27FC236}">
                  <a16:creationId xmlns:a16="http://schemas.microsoft.com/office/drawing/2014/main" id="{550BA390-A5DF-F062-FB6A-8A5964E99582}"/>
                </a:ext>
              </a:extLst>
            </p:cNvPr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940;p47">
              <a:extLst>
                <a:ext uri="{FF2B5EF4-FFF2-40B4-BE49-F238E27FC236}">
                  <a16:creationId xmlns:a16="http://schemas.microsoft.com/office/drawing/2014/main" id="{86720E57-5790-AD9C-5361-59A03AD9D97C}"/>
                </a:ext>
              </a:extLst>
            </p:cNvPr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941;p47">
              <a:extLst>
                <a:ext uri="{FF2B5EF4-FFF2-40B4-BE49-F238E27FC236}">
                  <a16:creationId xmlns:a16="http://schemas.microsoft.com/office/drawing/2014/main" id="{2F0A3D88-176A-AA39-1A9E-6D4655E5DE54}"/>
                </a:ext>
              </a:extLst>
            </p:cNvPr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942;p47">
              <a:extLst>
                <a:ext uri="{FF2B5EF4-FFF2-40B4-BE49-F238E27FC236}">
                  <a16:creationId xmlns:a16="http://schemas.microsoft.com/office/drawing/2014/main" id="{4F10720E-00FE-E7C1-85B9-743C0E62CCF8}"/>
                </a:ext>
              </a:extLst>
            </p:cNvPr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943;p47">
              <a:extLst>
                <a:ext uri="{FF2B5EF4-FFF2-40B4-BE49-F238E27FC236}">
                  <a16:creationId xmlns:a16="http://schemas.microsoft.com/office/drawing/2014/main" id="{E8A999ED-E306-653A-6488-6013BCFED580}"/>
                </a:ext>
              </a:extLst>
            </p:cNvPr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944;p47">
              <a:extLst>
                <a:ext uri="{FF2B5EF4-FFF2-40B4-BE49-F238E27FC236}">
                  <a16:creationId xmlns:a16="http://schemas.microsoft.com/office/drawing/2014/main" id="{F504CD00-05CA-293B-F4C3-CA961BEEC835}"/>
                </a:ext>
              </a:extLst>
            </p:cNvPr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945;p47">
              <a:extLst>
                <a:ext uri="{FF2B5EF4-FFF2-40B4-BE49-F238E27FC236}">
                  <a16:creationId xmlns:a16="http://schemas.microsoft.com/office/drawing/2014/main" id="{494BDECB-0684-E576-B096-18A8FACD217C}"/>
                </a:ext>
              </a:extLst>
            </p:cNvPr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946;p47">
              <a:extLst>
                <a:ext uri="{FF2B5EF4-FFF2-40B4-BE49-F238E27FC236}">
                  <a16:creationId xmlns:a16="http://schemas.microsoft.com/office/drawing/2014/main" id="{A2F714EA-6385-AB49-282F-58A600BFB0D1}"/>
                </a:ext>
              </a:extLst>
            </p:cNvPr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947;p47">
              <a:extLst>
                <a:ext uri="{FF2B5EF4-FFF2-40B4-BE49-F238E27FC236}">
                  <a16:creationId xmlns:a16="http://schemas.microsoft.com/office/drawing/2014/main" id="{69E285C7-3F5A-6FD0-C2E6-C32666836B84}"/>
                </a:ext>
              </a:extLst>
            </p:cNvPr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948;p47">
              <a:extLst>
                <a:ext uri="{FF2B5EF4-FFF2-40B4-BE49-F238E27FC236}">
                  <a16:creationId xmlns:a16="http://schemas.microsoft.com/office/drawing/2014/main" id="{443748F1-2864-6FE7-550D-99B59BC0A3A2}"/>
                </a:ext>
              </a:extLst>
            </p:cNvPr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949;p47">
              <a:extLst>
                <a:ext uri="{FF2B5EF4-FFF2-40B4-BE49-F238E27FC236}">
                  <a16:creationId xmlns:a16="http://schemas.microsoft.com/office/drawing/2014/main" id="{8E2BAAB8-F19D-CEF6-906A-F63518241F24}"/>
                </a:ext>
              </a:extLst>
            </p:cNvPr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950;p47">
              <a:extLst>
                <a:ext uri="{FF2B5EF4-FFF2-40B4-BE49-F238E27FC236}">
                  <a16:creationId xmlns:a16="http://schemas.microsoft.com/office/drawing/2014/main" id="{C4E10772-055F-5234-685C-5BD1CE7AEDEB}"/>
                </a:ext>
              </a:extLst>
            </p:cNvPr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951;p47">
              <a:extLst>
                <a:ext uri="{FF2B5EF4-FFF2-40B4-BE49-F238E27FC236}">
                  <a16:creationId xmlns:a16="http://schemas.microsoft.com/office/drawing/2014/main" id="{18FAFF34-5462-D35A-4A1A-3CFD5B6B2583}"/>
                </a:ext>
              </a:extLst>
            </p:cNvPr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952;p47">
              <a:extLst>
                <a:ext uri="{FF2B5EF4-FFF2-40B4-BE49-F238E27FC236}">
                  <a16:creationId xmlns:a16="http://schemas.microsoft.com/office/drawing/2014/main" id="{651CC1EF-FE60-6C7B-E856-4230E103E17C}"/>
                </a:ext>
              </a:extLst>
            </p:cNvPr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953;p47">
              <a:extLst>
                <a:ext uri="{FF2B5EF4-FFF2-40B4-BE49-F238E27FC236}">
                  <a16:creationId xmlns:a16="http://schemas.microsoft.com/office/drawing/2014/main" id="{614D264A-E28C-F10F-3EE5-F0DAB9D71D1C}"/>
                </a:ext>
              </a:extLst>
            </p:cNvPr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954;p47">
              <a:extLst>
                <a:ext uri="{FF2B5EF4-FFF2-40B4-BE49-F238E27FC236}">
                  <a16:creationId xmlns:a16="http://schemas.microsoft.com/office/drawing/2014/main" id="{1EEAE322-4A23-8A78-488C-E82FE515B518}"/>
                </a:ext>
              </a:extLst>
            </p:cNvPr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955;p47">
              <a:extLst>
                <a:ext uri="{FF2B5EF4-FFF2-40B4-BE49-F238E27FC236}">
                  <a16:creationId xmlns:a16="http://schemas.microsoft.com/office/drawing/2014/main" id="{0DEB0CEE-7C95-1E16-985D-E1692F477AB1}"/>
                </a:ext>
              </a:extLst>
            </p:cNvPr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956;p47">
              <a:extLst>
                <a:ext uri="{FF2B5EF4-FFF2-40B4-BE49-F238E27FC236}">
                  <a16:creationId xmlns:a16="http://schemas.microsoft.com/office/drawing/2014/main" id="{4494543E-9A29-9583-2988-EE518617EEAD}"/>
                </a:ext>
              </a:extLst>
            </p:cNvPr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957;p47">
              <a:extLst>
                <a:ext uri="{FF2B5EF4-FFF2-40B4-BE49-F238E27FC236}">
                  <a16:creationId xmlns:a16="http://schemas.microsoft.com/office/drawing/2014/main" id="{8532EB09-8A88-C0B1-9131-F77F98CEBAA1}"/>
                </a:ext>
              </a:extLst>
            </p:cNvPr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958;p47">
              <a:extLst>
                <a:ext uri="{FF2B5EF4-FFF2-40B4-BE49-F238E27FC236}">
                  <a16:creationId xmlns:a16="http://schemas.microsoft.com/office/drawing/2014/main" id="{AFE488BE-F996-29FE-9BEA-688B8CB6DA96}"/>
                </a:ext>
              </a:extLst>
            </p:cNvPr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959;p47">
              <a:extLst>
                <a:ext uri="{FF2B5EF4-FFF2-40B4-BE49-F238E27FC236}">
                  <a16:creationId xmlns:a16="http://schemas.microsoft.com/office/drawing/2014/main" id="{C7D0A9C6-4EA8-8C29-CF5C-A445127D9F60}"/>
                </a:ext>
              </a:extLst>
            </p:cNvPr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960;p47">
              <a:extLst>
                <a:ext uri="{FF2B5EF4-FFF2-40B4-BE49-F238E27FC236}">
                  <a16:creationId xmlns:a16="http://schemas.microsoft.com/office/drawing/2014/main" id="{1B409AB9-6365-CC18-97E1-CBF06A9FB812}"/>
                </a:ext>
              </a:extLst>
            </p:cNvPr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961;p47">
              <a:extLst>
                <a:ext uri="{FF2B5EF4-FFF2-40B4-BE49-F238E27FC236}">
                  <a16:creationId xmlns:a16="http://schemas.microsoft.com/office/drawing/2014/main" id="{6D44C4E0-B330-2C3F-2AED-50E9731F0D66}"/>
                </a:ext>
              </a:extLst>
            </p:cNvPr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962;p47">
              <a:extLst>
                <a:ext uri="{FF2B5EF4-FFF2-40B4-BE49-F238E27FC236}">
                  <a16:creationId xmlns:a16="http://schemas.microsoft.com/office/drawing/2014/main" id="{48EE8BC0-D9DF-A274-9F91-078B4A0DBA91}"/>
                </a:ext>
              </a:extLst>
            </p:cNvPr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963;p47">
              <a:extLst>
                <a:ext uri="{FF2B5EF4-FFF2-40B4-BE49-F238E27FC236}">
                  <a16:creationId xmlns:a16="http://schemas.microsoft.com/office/drawing/2014/main" id="{1536B05D-C616-3B3A-358F-4B79519CEEF1}"/>
                </a:ext>
              </a:extLst>
            </p:cNvPr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964;p47">
              <a:extLst>
                <a:ext uri="{FF2B5EF4-FFF2-40B4-BE49-F238E27FC236}">
                  <a16:creationId xmlns:a16="http://schemas.microsoft.com/office/drawing/2014/main" id="{E279E846-6ACD-963E-CA3B-5911BB482637}"/>
                </a:ext>
              </a:extLst>
            </p:cNvPr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965;p47">
              <a:extLst>
                <a:ext uri="{FF2B5EF4-FFF2-40B4-BE49-F238E27FC236}">
                  <a16:creationId xmlns:a16="http://schemas.microsoft.com/office/drawing/2014/main" id="{470A4F70-276B-C69A-F32D-FFF1C000C7A0}"/>
                </a:ext>
              </a:extLst>
            </p:cNvPr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966;p47">
              <a:extLst>
                <a:ext uri="{FF2B5EF4-FFF2-40B4-BE49-F238E27FC236}">
                  <a16:creationId xmlns:a16="http://schemas.microsoft.com/office/drawing/2014/main" id="{AE951270-0FA3-C62B-3F10-45B8735F2291}"/>
                </a:ext>
              </a:extLst>
            </p:cNvPr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967;p47">
              <a:extLst>
                <a:ext uri="{FF2B5EF4-FFF2-40B4-BE49-F238E27FC236}">
                  <a16:creationId xmlns:a16="http://schemas.microsoft.com/office/drawing/2014/main" id="{91F5F9F9-8297-43F5-F9E8-BAF7F6B8FD41}"/>
                </a:ext>
              </a:extLst>
            </p:cNvPr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968;p47">
              <a:extLst>
                <a:ext uri="{FF2B5EF4-FFF2-40B4-BE49-F238E27FC236}">
                  <a16:creationId xmlns:a16="http://schemas.microsoft.com/office/drawing/2014/main" id="{7B74A063-EF0A-AE58-A374-CF8718033483}"/>
                </a:ext>
              </a:extLst>
            </p:cNvPr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969;p47">
              <a:extLst>
                <a:ext uri="{FF2B5EF4-FFF2-40B4-BE49-F238E27FC236}">
                  <a16:creationId xmlns:a16="http://schemas.microsoft.com/office/drawing/2014/main" id="{630B8EE8-1869-C4FC-21C0-25A23579219C}"/>
                </a:ext>
              </a:extLst>
            </p:cNvPr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970;p47">
              <a:extLst>
                <a:ext uri="{FF2B5EF4-FFF2-40B4-BE49-F238E27FC236}">
                  <a16:creationId xmlns:a16="http://schemas.microsoft.com/office/drawing/2014/main" id="{19D3810E-6C52-D19E-2EE4-73AED4E28CC9}"/>
                </a:ext>
              </a:extLst>
            </p:cNvPr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971;p47">
              <a:extLst>
                <a:ext uri="{FF2B5EF4-FFF2-40B4-BE49-F238E27FC236}">
                  <a16:creationId xmlns:a16="http://schemas.microsoft.com/office/drawing/2014/main" id="{E993A46F-59E1-65EB-6402-D5D94BCE4F5F}"/>
                </a:ext>
              </a:extLst>
            </p:cNvPr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972;p47">
              <a:extLst>
                <a:ext uri="{FF2B5EF4-FFF2-40B4-BE49-F238E27FC236}">
                  <a16:creationId xmlns:a16="http://schemas.microsoft.com/office/drawing/2014/main" id="{866A7AB0-18AD-462B-1B33-AD45E8F0AD7D}"/>
                </a:ext>
              </a:extLst>
            </p:cNvPr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973;p47">
              <a:extLst>
                <a:ext uri="{FF2B5EF4-FFF2-40B4-BE49-F238E27FC236}">
                  <a16:creationId xmlns:a16="http://schemas.microsoft.com/office/drawing/2014/main" id="{8A2762A0-B3C9-ADBC-5BA0-E768486DB8FF}"/>
                </a:ext>
              </a:extLst>
            </p:cNvPr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974;p47">
              <a:extLst>
                <a:ext uri="{FF2B5EF4-FFF2-40B4-BE49-F238E27FC236}">
                  <a16:creationId xmlns:a16="http://schemas.microsoft.com/office/drawing/2014/main" id="{E9BEEB54-6B4F-6EED-58B2-5A8556B24C4B}"/>
                </a:ext>
              </a:extLst>
            </p:cNvPr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975;p47">
              <a:extLst>
                <a:ext uri="{FF2B5EF4-FFF2-40B4-BE49-F238E27FC236}">
                  <a16:creationId xmlns:a16="http://schemas.microsoft.com/office/drawing/2014/main" id="{36CC8F86-F28F-A0D6-565B-8063024F2BFB}"/>
                </a:ext>
              </a:extLst>
            </p:cNvPr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976;p47">
              <a:extLst>
                <a:ext uri="{FF2B5EF4-FFF2-40B4-BE49-F238E27FC236}">
                  <a16:creationId xmlns:a16="http://schemas.microsoft.com/office/drawing/2014/main" id="{D461DE54-BE30-AF60-6D3F-BEC66FBC6278}"/>
                </a:ext>
              </a:extLst>
            </p:cNvPr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977;p47">
              <a:extLst>
                <a:ext uri="{FF2B5EF4-FFF2-40B4-BE49-F238E27FC236}">
                  <a16:creationId xmlns:a16="http://schemas.microsoft.com/office/drawing/2014/main" id="{258EB9B5-EE8D-FF1B-26A1-E82051EF8FC2}"/>
                </a:ext>
              </a:extLst>
            </p:cNvPr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978;p47">
              <a:extLst>
                <a:ext uri="{FF2B5EF4-FFF2-40B4-BE49-F238E27FC236}">
                  <a16:creationId xmlns:a16="http://schemas.microsoft.com/office/drawing/2014/main" id="{6717CBB7-668B-73D9-4592-539B1C651DDF}"/>
                </a:ext>
              </a:extLst>
            </p:cNvPr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979;p47">
              <a:extLst>
                <a:ext uri="{FF2B5EF4-FFF2-40B4-BE49-F238E27FC236}">
                  <a16:creationId xmlns:a16="http://schemas.microsoft.com/office/drawing/2014/main" id="{B42C36BC-9E76-90A1-542B-825012AB25AC}"/>
                </a:ext>
              </a:extLst>
            </p:cNvPr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980;p47">
              <a:extLst>
                <a:ext uri="{FF2B5EF4-FFF2-40B4-BE49-F238E27FC236}">
                  <a16:creationId xmlns:a16="http://schemas.microsoft.com/office/drawing/2014/main" id="{A3250FC8-E4FC-BCD0-0F03-B065E67E5D8F}"/>
                </a:ext>
              </a:extLst>
            </p:cNvPr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981;p47">
              <a:extLst>
                <a:ext uri="{FF2B5EF4-FFF2-40B4-BE49-F238E27FC236}">
                  <a16:creationId xmlns:a16="http://schemas.microsoft.com/office/drawing/2014/main" id="{A31B2E08-63BF-4788-2B93-4A17FEBF18D0}"/>
                </a:ext>
              </a:extLst>
            </p:cNvPr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982;p47">
              <a:extLst>
                <a:ext uri="{FF2B5EF4-FFF2-40B4-BE49-F238E27FC236}">
                  <a16:creationId xmlns:a16="http://schemas.microsoft.com/office/drawing/2014/main" id="{AF198A0E-6B09-2BD7-7253-E3A512D40077}"/>
                </a:ext>
              </a:extLst>
            </p:cNvPr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983;p47">
              <a:extLst>
                <a:ext uri="{FF2B5EF4-FFF2-40B4-BE49-F238E27FC236}">
                  <a16:creationId xmlns:a16="http://schemas.microsoft.com/office/drawing/2014/main" id="{1CED36F6-49F4-A065-0306-C744B4B06D64}"/>
                </a:ext>
              </a:extLst>
            </p:cNvPr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984;p47">
              <a:extLst>
                <a:ext uri="{FF2B5EF4-FFF2-40B4-BE49-F238E27FC236}">
                  <a16:creationId xmlns:a16="http://schemas.microsoft.com/office/drawing/2014/main" id="{1E7748FC-5780-62CF-1BA5-B258011FFCE1}"/>
                </a:ext>
              </a:extLst>
            </p:cNvPr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985;p47">
              <a:extLst>
                <a:ext uri="{FF2B5EF4-FFF2-40B4-BE49-F238E27FC236}">
                  <a16:creationId xmlns:a16="http://schemas.microsoft.com/office/drawing/2014/main" id="{71AF8DC6-664A-3613-6160-4B2D18621143}"/>
                </a:ext>
              </a:extLst>
            </p:cNvPr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986;p47">
              <a:extLst>
                <a:ext uri="{FF2B5EF4-FFF2-40B4-BE49-F238E27FC236}">
                  <a16:creationId xmlns:a16="http://schemas.microsoft.com/office/drawing/2014/main" id="{27D6DFDD-1847-82A9-DD99-BFA9D76BC392}"/>
                </a:ext>
              </a:extLst>
            </p:cNvPr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987;p47">
              <a:extLst>
                <a:ext uri="{FF2B5EF4-FFF2-40B4-BE49-F238E27FC236}">
                  <a16:creationId xmlns:a16="http://schemas.microsoft.com/office/drawing/2014/main" id="{5116540B-E5EB-2EED-9FCA-A83070930FF6}"/>
                </a:ext>
              </a:extLst>
            </p:cNvPr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988;p47">
              <a:extLst>
                <a:ext uri="{FF2B5EF4-FFF2-40B4-BE49-F238E27FC236}">
                  <a16:creationId xmlns:a16="http://schemas.microsoft.com/office/drawing/2014/main" id="{80146A2D-4AB5-6948-C04B-131489507090}"/>
                </a:ext>
              </a:extLst>
            </p:cNvPr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989;p47">
              <a:extLst>
                <a:ext uri="{FF2B5EF4-FFF2-40B4-BE49-F238E27FC236}">
                  <a16:creationId xmlns:a16="http://schemas.microsoft.com/office/drawing/2014/main" id="{3962BC9B-850D-6A2C-2967-9D2AEE7E729B}"/>
                </a:ext>
              </a:extLst>
            </p:cNvPr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990;p47">
              <a:extLst>
                <a:ext uri="{FF2B5EF4-FFF2-40B4-BE49-F238E27FC236}">
                  <a16:creationId xmlns:a16="http://schemas.microsoft.com/office/drawing/2014/main" id="{292C6318-92B2-8093-02D4-C15B8A6DB50B}"/>
                </a:ext>
              </a:extLst>
            </p:cNvPr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991;p47">
              <a:extLst>
                <a:ext uri="{FF2B5EF4-FFF2-40B4-BE49-F238E27FC236}">
                  <a16:creationId xmlns:a16="http://schemas.microsoft.com/office/drawing/2014/main" id="{5C4E91C9-08D2-0421-FDCE-5374B649A442}"/>
                </a:ext>
              </a:extLst>
            </p:cNvPr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992;p47">
              <a:extLst>
                <a:ext uri="{FF2B5EF4-FFF2-40B4-BE49-F238E27FC236}">
                  <a16:creationId xmlns:a16="http://schemas.microsoft.com/office/drawing/2014/main" id="{F6DEC7D2-A88E-6041-88AE-F0CCC12FC3D5}"/>
                </a:ext>
              </a:extLst>
            </p:cNvPr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993;p47">
              <a:extLst>
                <a:ext uri="{FF2B5EF4-FFF2-40B4-BE49-F238E27FC236}">
                  <a16:creationId xmlns:a16="http://schemas.microsoft.com/office/drawing/2014/main" id="{63F52B9F-A901-E6DC-24EE-E942D1658AF8}"/>
                </a:ext>
              </a:extLst>
            </p:cNvPr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994;p47">
              <a:extLst>
                <a:ext uri="{FF2B5EF4-FFF2-40B4-BE49-F238E27FC236}">
                  <a16:creationId xmlns:a16="http://schemas.microsoft.com/office/drawing/2014/main" id="{59B637F4-391D-98DC-7C68-62182D72176A}"/>
                </a:ext>
              </a:extLst>
            </p:cNvPr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995;p47">
              <a:extLst>
                <a:ext uri="{FF2B5EF4-FFF2-40B4-BE49-F238E27FC236}">
                  <a16:creationId xmlns:a16="http://schemas.microsoft.com/office/drawing/2014/main" id="{713C77EA-1C31-781D-43A7-1C155CA6C394}"/>
                </a:ext>
              </a:extLst>
            </p:cNvPr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996;p47">
              <a:extLst>
                <a:ext uri="{FF2B5EF4-FFF2-40B4-BE49-F238E27FC236}">
                  <a16:creationId xmlns:a16="http://schemas.microsoft.com/office/drawing/2014/main" id="{DCAE54DD-97DC-42B1-D663-D5CC5978C7FE}"/>
                </a:ext>
              </a:extLst>
            </p:cNvPr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997;p47">
              <a:extLst>
                <a:ext uri="{FF2B5EF4-FFF2-40B4-BE49-F238E27FC236}">
                  <a16:creationId xmlns:a16="http://schemas.microsoft.com/office/drawing/2014/main" id="{D6AF1FA4-B4FD-07C7-7519-55F25DE6F399}"/>
                </a:ext>
              </a:extLst>
            </p:cNvPr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998;p47">
              <a:extLst>
                <a:ext uri="{FF2B5EF4-FFF2-40B4-BE49-F238E27FC236}">
                  <a16:creationId xmlns:a16="http://schemas.microsoft.com/office/drawing/2014/main" id="{6F38AC2B-AEF0-43F7-ABFA-71492C8443AC}"/>
                </a:ext>
              </a:extLst>
            </p:cNvPr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999;p47">
              <a:extLst>
                <a:ext uri="{FF2B5EF4-FFF2-40B4-BE49-F238E27FC236}">
                  <a16:creationId xmlns:a16="http://schemas.microsoft.com/office/drawing/2014/main" id="{BAEC5758-6372-01BB-C23F-A0FC4E180DA8}"/>
                </a:ext>
              </a:extLst>
            </p:cNvPr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000;p47">
              <a:extLst>
                <a:ext uri="{FF2B5EF4-FFF2-40B4-BE49-F238E27FC236}">
                  <a16:creationId xmlns:a16="http://schemas.microsoft.com/office/drawing/2014/main" id="{B3566839-F566-4A1C-00CF-ADC4A17DD17D}"/>
                </a:ext>
              </a:extLst>
            </p:cNvPr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3001;p47">
              <a:extLst>
                <a:ext uri="{FF2B5EF4-FFF2-40B4-BE49-F238E27FC236}">
                  <a16:creationId xmlns:a16="http://schemas.microsoft.com/office/drawing/2014/main" id="{73E8C3DC-D9E9-928C-68F0-A0D6B81586FB}"/>
                </a:ext>
              </a:extLst>
            </p:cNvPr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3002;p47">
              <a:extLst>
                <a:ext uri="{FF2B5EF4-FFF2-40B4-BE49-F238E27FC236}">
                  <a16:creationId xmlns:a16="http://schemas.microsoft.com/office/drawing/2014/main" id="{879B15F0-AC55-DC49-7103-443579055468}"/>
                </a:ext>
              </a:extLst>
            </p:cNvPr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3003;p47">
              <a:extLst>
                <a:ext uri="{FF2B5EF4-FFF2-40B4-BE49-F238E27FC236}">
                  <a16:creationId xmlns:a16="http://schemas.microsoft.com/office/drawing/2014/main" id="{2140A984-D3D7-FFCC-9E8F-7B924BE63BD0}"/>
                </a:ext>
              </a:extLst>
            </p:cNvPr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3004;p47">
              <a:extLst>
                <a:ext uri="{FF2B5EF4-FFF2-40B4-BE49-F238E27FC236}">
                  <a16:creationId xmlns:a16="http://schemas.microsoft.com/office/drawing/2014/main" id="{E63A9D77-4BC0-F5E8-7830-3E41925BB07E}"/>
                </a:ext>
              </a:extLst>
            </p:cNvPr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3005;p47">
              <a:extLst>
                <a:ext uri="{FF2B5EF4-FFF2-40B4-BE49-F238E27FC236}">
                  <a16:creationId xmlns:a16="http://schemas.microsoft.com/office/drawing/2014/main" id="{67532BD0-7AAE-71DF-C549-523271761356}"/>
                </a:ext>
              </a:extLst>
            </p:cNvPr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006;p47">
              <a:extLst>
                <a:ext uri="{FF2B5EF4-FFF2-40B4-BE49-F238E27FC236}">
                  <a16:creationId xmlns:a16="http://schemas.microsoft.com/office/drawing/2014/main" id="{3E27F6CF-E409-9B2E-0C4C-0DE8CC4A4489}"/>
                </a:ext>
              </a:extLst>
            </p:cNvPr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007;p47">
              <a:extLst>
                <a:ext uri="{FF2B5EF4-FFF2-40B4-BE49-F238E27FC236}">
                  <a16:creationId xmlns:a16="http://schemas.microsoft.com/office/drawing/2014/main" id="{814D561D-3F8E-C2F9-9972-D206246F80A2}"/>
                </a:ext>
              </a:extLst>
            </p:cNvPr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3008;p47">
              <a:extLst>
                <a:ext uri="{FF2B5EF4-FFF2-40B4-BE49-F238E27FC236}">
                  <a16:creationId xmlns:a16="http://schemas.microsoft.com/office/drawing/2014/main" id="{EAAD0B96-6305-99F0-EDEC-BF2D341F3EC0}"/>
                </a:ext>
              </a:extLst>
            </p:cNvPr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3009;p47">
              <a:extLst>
                <a:ext uri="{FF2B5EF4-FFF2-40B4-BE49-F238E27FC236}">
                  <a16:creationId xmlns:a16="http://schemas.microsoft.com/office/drawing/2014/main" id="{A914FB2D-D390-5834-BBED-E0B06997776E}"/>
                </a:ext>
              </a:extLst>
            </p:cNvPr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3010;p47">
              <a:extLst>
                <a:ext uri="{FF2B5EF4-FFF2-40B4-BE49-F238E27FC236}">
                  <a16:creationId xmlns:a16="http://schemas.microsoft.com/office/drawing/2014/main" id="{548BC3CF-CAB4-BE67-2890-BBCE74E2D161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3011;p47">
              <a:extLst>
                <a:ext uri="{FF2B5EF4-FFF2-40B4-BE49-F238E27FC236}">
                  <a16:creationId xmlns:a16="http://schemas.microsoft.com/office/drawing/2014/main" id="{D4F5DA88-6438-F974-8C2A-D84265F6CEC5}"/>
                </a:ext>
              </a:extLst>
            </p:cNvPr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3012;p47">
              <a:extLst>
                <a:ext uri="{FF2B5EF4-FFF2-40B4-BE49-F238E27FC236}">
                  <a16:creationId xmlns:a16="http://schemas.microsoft.com/office/drawing/2014/main" id="{C029189F-4AF2-2A57-12CC-3D8D47B860A1}"/>
                </a:ext>
              </a:extLst>
            </p:cNvPr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3013;p47">
              <a:extLst>
                <a:ext uri="{FF2B5EF4-FFF2-40B4-BE49-F238E27FC236}">
                  <a16:creationId xmlns:a16="http://schemas.microsoft.com/office/drawing/2014/main" id="{49BA9BDD-A9E1-B7F6-294C-F332C28B91FC}"/>
                </a:ext>
              </a:extLst>
            </p:cNvPr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3014;p47">
              <a:extLst>
                <a:ext uri="{FF2B5EF4-FFF2-40B4-BE49-F238E27FC236}">
                  <a16:creationId xmlns:a16="http://schemas.microsoft.com/office/drawing/2014/main" id="{BEF1A476-E6F8-8A20-DAC4-5C53C407CF2C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3015;p47">
              <a:extLst>
                <a:ext uri="{FF2B5EF4-FFF2-40B4-BE49-F238E27FC236}">
                  <a16:creationId xmlns:a16="http://schemas.microsoft.com/office/drawing/2014/main" id="{AD29D81B-A89C-1817-B69B-33ECAA4675C9}"/>
                </a:ext>
              </a:extLst>
            </p:cNvPr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3016;p47">
              <a:extLst>
                <a:ext uri="{FF2B5EF4-FFF2-40B4-BE49-F238E27FC236}">
                  <a16:creationId xmlns:a16="http://schemas.microsoft.com/office/drawing/2014/main" id="{28C3D756-CB71-1AAE-E108-154D54BCD28B}"/>
                </a:ext>
              </a:extLst>
            </p:cNvPr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3017;p47">
              <a:extLst>
                <a:ext uri="{FF2B5EF4-FFF2-40B4-BE49-F238E27FC236}">
                  <a16:creationId xmlns:a16="http://schemas.microsoft.com/office/drawing/2014/main" id="{AAF8F701-AE82-E152-3C06-09E339898E7D}"/>
                </a:ext>
              </a:extLst>
            </p:cNvPr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3018;p47">
              <a:extLst>
                <a:ext uri="{FF2B5EF4-FFF2-40B4-BE49-F238E27FC236}">
                  <a16:creationId xmlns:a16="http://schemas.microsoft.com/office/drawing/2014/main" id="{275E4024-5661-8649-07D5-F496845B2A35}"/>
                </a:ext>
              </a:extLst>
            </p:cNvPr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3019;p47">
              <a:extLst>
                <a:ext uri="{FF2B5EF4-FFF2-40B4-BE49-F238E27FC236}">
                  <a16:creationId xmlns:a16="http://schemas.microsoft.com/office/drawing/2014/main" id="{BE050CC9-B2CE-36B6-B9A8-FDB0D7AAA574}"/>
                </a:ext>
              </a:extLst>
            </p:cNvPr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3020;p47">
              <a:extLst>
                <a:ext uri="{FF2B5EF4-FFF2-40B4-BE49-F238E27FC236}">
                  <a16:creationId xmlns:a16="http://schemas.microsoft.com/office/drawing/2014/main" id="{F9C51C23-438A-9999-4CFE-6DC7D9B28024}"/>
                </a:ext>
              </a:extLst>
            </p:cNvPr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3021;p47">
              <a:extLst>
                <a:ext uri="{FF2B5EF4-FFF2-40B4-BE49-F238E27FC236}">
                  <a16:creationId xmlns:a16="http://schemas.microsoft.com/office/drawing/2014/main" id="{8794DC78-C187-C07C-1896-9BE40DAA4D85}"/>
                </a:ext>
              </a:extLst>
            </p:cNvPr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3022;p47">
              <a:extLst>
                <a:ext uri="{FF2B5EF4-FFF2-40B4-BE49-F238E27FC236}">
                  <a16:creationId xmlns:a16="http://schemas.microsoft.com/office/drawing/2014/main" id="{7C1D9B41-824C-F35B-E68A-0FE963FEB3B3}"/>
                </a:ext>
              </a:extLst>
            </p:cNvPr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3023;p47">
              <a:extLst>
                <a:ext uri="{FF2B5EF4-FFF2-40B4-BE49-F238E27FC236}">
                  <a16:creationId xmlns:a16="http://schemas.microsoft.com/office/drawing/2014/main" id="{013FFE22-D235-F98F-92B4-79965C72149D}"/>
                </a:ext>
              </a:extLst>
            </p:cNvPr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3024;p47">
              <a:extLst>
                <a:ext uri="{FF2B5EF4-FFF2-40B4-BE49-F238E27FC236}">
                  <a16:creationId xmlns:a16="http://schemas.microsoft.com/office/drawing/2014/main" id="{D58F77D3-7C57-2C33-C465-4A273C3CE1A8}"/>
                </a:ext>
              </a:extLst>
            </p:cNvPr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3025;p47">
              <a:extLst>
                <a:ext uri="{FF2B5EF4-FFF2-40B4-BE49-F238E27FC236}">
                  <a16:creationId xmlns:a16="http://schemas.microsoft.com/office/drawing/2014/main" id="{74195E5C-1CDA-7F01-7AAF-8113AEE4AA99}"/>
                </a:ext>
              </a:extLst>
            </p:cNvPr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3026;p47">
              <a:extLst>
                <a:ext uri="{FF2B5EF4-FFF2-40B4-BE49-F238E27FC236}">
                  <a16:creationId xmlns:a16="http://schemas.microsoft.com/office/drawing/2014/main" id="{34EA44CF-A135-478D-1EFC-97CF88F4F515}"/>
                </a:ext>
              </a:extLst>
            </p:cNvPr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3027;p47">
              <a:extLst>
                <a:ext uri="{FF2B5EF4-FFF2-40B4-BE49-F238E27FC236}">
                  <a16:creationId xmlns:a16="http://schemas.microsoft.com/office/drawing/2014/main" id="{9E09594E-3AD5-B4D2-49F1-B9C0B04A1600}"/>
                </a:ext>
              </a:extLst>
            </p:cNvPr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" name="Google Shape;3028;p47">
              <a:extLst>
                <a:ext uri="{FF2B5EF4-FFF2-40B4-BE49-F238E27FC236}">
                  <a16:creationId xmlns:a16="http://schemas.microsoft.com/office/drawing/2014/main" id="{D4A2309C-5B14-BA24-2056-F4E3E6B274B9}"/>
                </a:ext>
              </a:extLst>
            </p:cNvPr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77" name="Google Shape;3029;p47">
                <a:extLst>
                  <a:ext uri="{FF2B5EF4-FFF2-40B4-BE49-F238E27FC236}">
                    <a16:creationId xmlns:a16="http://schemas.microsoft.com/office/drawing/2014/main" id="{E8E17297-A6B2-5591-BCD1-FCF0B547F12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030;p47">
                <a:extLst>
                  <a:ext uri="{FF2B5EF4-FFF2-40B4-BE49-F238E27FC236}">
                    <a16:creationId xmlns:a16="http://schemas.microsoft.com/office/drawing/2014/main" id="{8BD190D9-F2B2-E073-3433-20F21671BFE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031;p47">
                <a:extLst>
                  <a:ext uri="{FF2B5EF4-FFF2-40B4-BE49-F238E27FC236}">
                    <a16:creationId xmlns:a16="http://schemas.microsoft.com/office/drawing/2014/main" id="{8D9D18A4-1B0E-8CD2-6136-6E6034B95E5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032;p47">
                <a:extLst>
                  <a:ext uri="{FF2B5EF4-FFF2-40B4-BE49-F238E27FC236}">
                    <a16:creationId xmlns:a16="http://schemas.microsoft.com/office/drawing/2014/main" id="{835AD9F1-9B3A-FF1A-99A4-20824F8C113B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033;p47">
                <a:extLst>
                  <a:ext uri="{FF2B5EF4-FFF2-40B4-BE49-F238E27FC236}">
                    <a16:creationId xmlns:a16="http://schemas.microsoft.com/office/drawing/2014/main" id="{BAAF3007-55A2-1762-4ECF-BF5973796D9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3034;p47">
              <a:extLst>
                <a:ext uri="{FF2B5EF4-FFF2-40B4-BE49-F238E27FC236}">
                  <a16:creationId xmlns:a16="http://schemas.microsoft.com/office/drawing/2014/main" id="{C6490F38-B66E-AC56-4E83-0F6129C17E40}"/>
                </a:ext>
              </a:extLst>
            </p:cNvPr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72" name="Google Shape;3035;p47">
                <a:extLst>
                  <a:ext uri="{FF2B5EF4-FFF2-40B4-BE49-F238E27FC236}">
                    <a16:creationId xmlns:a16="http://schemas.microsoft.com/office/drawing/2014/main" id="{A8B420C5-B5BD-1332-6084-F020AE81471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036;p47">
                <a:extLst>
                  <a:ext uri="{FF2B5EF4-FFF2-40B4-BE49-F238E27FC236}">
                    <a16:creationId xmlns:a16="http://schemas.microsoft.com/office/drawing/2014/main" id="{A2739363-1F13-A21A-DAC2-DA57E436429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037;p47">
                <a:extLst>
                  <a:ext uri="{FF2B5EF4-FFF2-40B4-BE49-F238E27FC236}">
                    <a16:creationId xmlns:a16="http://schemas.microsoft.com/office/drawing/2014/main" id="{EA01B2DE-827C-F253-EA8B-3A70591CB82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038;p47">
                <a:extLst>
                  <a:ext uri="{FF2B5EF4-FFF2-40B4-BE49-F238E27FC236}">
                    <a16:creationId xmlns:a16="http://schemas.microsoft.com/office/drawing/2014/main" id="{B3BD7BC9-AB6F-3942-E32C-82D2306659D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039;p47">
                <a:extLst>
                  <a:ext uri="{FF2B5EF4-FFF2-40B4-BE49-F238E27FC236}">
                    <a16:creationId xmlns:a16="http://schemas.microsoft.com/office/drawing/2014/main" id="{B6541482-AC6F-E0A5-2C29-437F51C539E5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2" name="Google Shape;3040;p47">
              <a:extLst>
                <a:ext uri="{FF2B5EF4-FFF2-40B4-BE49-F238E27FC236}">
                  <a16:creationId xmlns:a16="http://schemas.microsoft.com/office/drawing/2014/main" id="{68FEADBC-6466-21AD-0382-EBD748FB6221}"/>
                </a:ext>
              </a:extLst>
            </p:cNvPr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3041;p47">
              <a:extLst>
                <a:ext uri="{FF2B5EF4-FFF2-40B4-BE49-F238E27FC236}">
                  <a16:creationId xmlns:a16="http://schemas.microsoft.com/office/drawing/2014/main" id="{A97E72B3-F8F4-A464-CEDF-EA8C48AE936C}"/>
                </a:ext>
              </a:extLst>
            </p:cNvPr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" name="Google Shape;3042;p47">
              <a:extLst>
                <a:ext uri="{FF2B5EF4-FFF2-40B4-BE49-F238E27FC236}">
                  <a16:creationId xmlns:a16="http://schemas.microsoft.com/office/drawing/2014/main" id="{82EFB13F-5380-52FF-05CF-F22E9173974E}"/>
                </a:ext>
              </a:extLst>
            </p:cNvPr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67" name="Google Shape;3043;p47">
                <a:extLst>
                  <a:ext uri="{FF2B5EF4-FFF2-40B4-BE49-F238E27FC236}">
                    <a16:creationId xmlns:a16="http://schemas.microsoft.com/office/drawing/2014/main" id="{B1020601-D790-2D1E-5808-D2A613E1B5D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044;p47">
                <a:extLst>
                  <a:ext uri="{FF2B5EF4-FFF2-40B4-BE49-F238E27FC236}">
                    <a16:creationId xmlns:a16="http://schemas.microsoft.com/office/drawing/2014/main" id="{B6CE7539-F6CA-D94C-002A-4F174C69BD5D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045;p47">
                <a:extLst>
                  <a:ext uri="{FF2B5EF4-FFF2-40B4-BE49-F238E27FC236}">
                    <a16:creationId xmlns:a16="http://schemas.microsoft.com/office/drawing/2014/main" id="{2A43ED17-40C3-92F0-0DCB-F2D10FE8554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046;p47">
                <a:extLst>
                  <a:ext uri="{FF2B5EF4-FFF2-40B4-BE49-F238E27FC236}">
                    <a16:creationId xmlns:a16="http://schemas.microsoft.com/office/drawing/2014/main" id="{7F939B34-3B2B-28E2-671E-15A9096E1299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047;p47">
                <a:extLst>
                  <a:ext uri="{FF2B5EF4-FFF2-40B4-BE49-F238E27FC236}">
                    <a16:creationId xmlns:a16="http://schemas.microsoft.com/office/drawing/2014/main" id="{AC13E13D-52C8-5BEA-4DBA-7E7CDE630CF8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" name="Google Shape;3048;p47">
              <a:extLst>
                <a:ext uri="{FF2B5EF4-FFF2-40B4-BE49-F238E27FC236}">
                  <a16:creationId xmlns:a16="http://schemas.microsoft.com/office/drawing/2014/main" id="{1056933F-2C9B-6B62-6B51-033E24A59BAA}"/>
                </a:ext>
              </a:extLst>
            </p:cNvPr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3049;p47">
              <a:extLst>
                <a:ext uri="{FF2B5EF4-FFF2-40B4-BE49-F238E27FC236}">
                  <a16:creationId xmlns:a16="http://schemas.microsoft.com/office/drawing/2014/main" id="{6238814B-2034-FF32-F783-C11F525DB0DE}"/>
                </a:ext>
              </a:extLst>
            </p:cNvPr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5372358B-B360-58D8-B831-21D7F17817EA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9638982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kern="0" dirty="0"/>
              <a:t>RFM</a:t>
            </a:r>
            <a:r>
              <a:rPr lang="ko-KR" altLang="en-US" kern="0" dirty="0"/>
              <a:t>분석을 기반으로 등급별 분석</a:t>
            </a:r>
          </a:p>
        </p:txBody>
      </p:sp>
    </p:spTree>
    <p:extLst>
      <p:ext uri="{BB962C8B-B14F-4D97-AF65-F5344CB8AC3E}">
        <p14:creationId xmlns:p14="http://schemas.microsoft.com/office/powerpoint/2010/main" val="313538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 </a:t>
            </a:r>
            <a:r>
              <a:rPr lang="en-US" altLang="ko-KR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5400" kern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땡큐스티커</a:t>
            </a:r>
            <a:r>
              <a:rPr lang="ko-KR" altLang="en-US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상세 분석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slide4" descr="메세지 &amp;amp; 땡큐스티커">
            <a:extLst>
              <a:ext uri="{FF2B5EF4-FFF2-40B4-BE49-F238E27FC236}">
                <a16:creationId xmlns:a16="http://schemas.microsoft.com/office/drawing/2014/main" id="{0C48ADE3-12EF-BF60-973B-084340103B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"/>
          <a:stretch/>
        </p:blipFill>
        <p:spPr>
          <a:xfrm>
            <a:off x="1007268" y="1616075"/>
            <a:ext cx="18071266" cy="88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8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latinLnBrk="0"/>
            <a:r>
              <a:rPr lang="ko-KR" altLang="en-US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 </a:t>
            </a:r>
            <a:r>
              <a:rPr lang="en-US" altLang="ko-KR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5400" kern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땡큐스티커</a:t>
            </a:r>
            <a:r>
              <a:rPr lang="ko-KR" altLang="en-US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상세 분석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7C8FBA-62A3-D9ED-D895-FD4C8F974AFE}"/>
              </a:ext>
            </a:extLst>
          </p:cNvPr>
          <p:cNvSpPr txBox="1">
            <a:spLocks/>
          </p:cNvSpPr>
          <p:nvPr/>
        </p:nvSpPr>
        <p:spPr>
          <a:xfrm>
            <a:off x="985648" y="3096382"/>
            <a:ext cx="8438834" cy="32440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18~19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24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시에서 가장 높은 수치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셀럽과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팬의 메시지 비율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3:7</a:t>
            </a: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텍스트 형태의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94%,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형태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6%</a:t>
            </a: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파일 타입 중 이미지 파일이 압도적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933CF5B-FC26-953B-9F6A-691605203471}"/>
              </a:ext>
            </a:extLst>
          </p:cNvPr>
          <p:cNvSpPr txBox="1">
            <a:spLocks/>
          </p:cNvSpPr>
          <p:nvPr/>
        </p:nvSpPr>
        <p:spPr>
          <a:xfrm>
            <a:off x="984250" y="2309078"/>
            <a:ext cx="6934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메시지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C9F9A2-91E6-90A0-4E1C-79C7A3D5D20D}"/>
              </a:ext>
            </a:extLst>
          </p:cNvPr>
          <p:cNvSpPr/>
          <p:nvPr/>
        </p:nvSpPr>
        <p:spPr>
          <a:xfrm>
            <a:off x="679450" y="2387140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915F4C3F-4460-506E-9B0E-E8591240EC8D}"/>
              </a:ext>
            </a:extLst>
          </p:cNvPr>
          <p:cNvSpPr txBox="1">
            <a:spLocks/>
          </p:cNvSpPr>
          <p:nvPr/>
        </p:nvSpPr>
        <p:spPr>
          <a:xfrm>
            <a:off x="10396029" y="3096382"/>
            <a:ext cx="9674275" cy="2413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절대적 양은 매우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작은편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출시 이후로 가파른 상승세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VIP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충성 등급에 쏠림 현상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0C7F7468-E2AC-D22C-BFAB-FFF727633762}"/>
              </a:ext>
            </a:extLst>
          </p:cNvPr>
          <p:cNvSpPr txBox="1">
            <a:spLocks/>
          </p:cNvSpPr>
          <p:nvPr/>
        </p:nvSpPr>
        <p:spPr>
          <a:xfrm>
            <a:off x="10394631" y="2309078"/>
            <a:ext cx="925861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땡큐스티커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FDE89D-6DB8-4163-07F8-25169D2E405B}"/>
              </a:ext>
            </a:extLst>
          </p:cNvPr>
          <p:cNvSpPr/>
          <p:nvPr/>
        </p:nvSpPr>
        <p:spPr>
          <a:xfrm>
            <a:off x="10089832" y="2387140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76135FAF-D697-B3EA-B405-81E131468786}"/>
              </a:ext>
            </a:extLst>
          </p:cNvPr>
          <p:cNvSpPr txBox="1">
            <a:spLocks/>
          </p:cNvSpPr>
          <p:nvPr/>
        </p:nvSpPr>
        <p:spPr>
          <a:xfrm>
            <a:off x="985648" y="8545021"/>
            <a:ext cx="16915002" cy="1757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VIP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충성 등급으로의 전환이 필요하다는 것을 보여주는 단적인 지표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VIP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충성 등급에 속해 있지 않는 그룹에게 동기부여 가능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64D418E2-EB62-F53C-D7C7-C2F7F1CB124D}"/>
              </a:ext>
            </a:extLst>
          </p:cNvPr>
          <p:cNvSpPr txBox="1">
            <a:spLocks/>
          </p:cNvSpPr>
          <p:nvPr/>
        </p:nvSpPr>
        <p:spPr>
          <a:xfrm>
            <a:off x="984250" y="7757717"/>
            <a:ext cx="6934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결과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9C99EF-247B-33A0-5A38-B315CAC2BB05}"/>
              </a:ext>
            </a:extLst>
          </p:cNvPr>
          <p:cNvSpPr/>
          <p:nvPr/>
        </p:nvSpPr>
        <p:spPr>
          <a:xfrm>
            <a:off x="679450" y="7835779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0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0850" y="583543"/>
            <a:ext cx="14630400" cy="830997"/>
          </a:xfrm>
        </p:spPr>
        <p:txBody>
          <a:bodyPr/>
          <a:lstStyle/>
          <a:p>
            <a:r>
              <a:rPr lang="ko-KR" altLang="en-US" sz="5400" kern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셀럽의</a:t>
            </a:r>
            <a:r>
              <a:rPr lang="ko-KR" altLang="en-US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등급 상승과 이용률을 높이기 위한 방향 제시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89434507-559B-A605-E2E5-7F7E0D7D5469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050786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1. </a:t>
            </a:r>
            <a:r>
              <a:rPr lang="ko-KR" altLang="en-US" sz="3600" kern="0" dirty="0"/>
              <a:t>동기 부여 및 이탈 요소 제거 </a:t>
            </a:r>
            <a:r>
              <a:rPr lang="en-US" altLang="ko-KR" sz="3600" kern="0" dirty="0"/>
              <a:t>: </a:t>
            </a:r>
            <a:r>
              <a:rPr lang="ko-KR" altLang="en-US" sz="3600" kern="0" dirty="0" err="1"/>
              <a:t>땡큐스티커</a:t>
            </a:r>
            <a:r>
              <a:rPr lang="ko-KR" altLang="en-US" sz="3600" kern="0" dirty="0"/>
              <a:t> 활성화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6D9DFB6-4199-2808-5E37-1F77ACC36C85}"/>
              </a:ext>
            </a:extLst>
          </p:cNvPr>
          <p:cNvGrpSpPr/>
          <p:nvPr/>
        </p:nvGrpSpPr>
        <p:grpSpPr>
          <a:xfrm>
            <a:off x="3244185" y="3288799"/>
            <a:ext cx="13615730" cy="7166476"/>
            <a:chOff x="839589" y="3623833"/>
            <a:chExt cx="9569561" cy="503682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62A80A5-7045-928C-98BE-4A523EC35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8" r="11481" b="-1"/>
            <a:stretch/>
          </p:blipFill>
          <p:spPr>
            <a:xfrm>
              <a:off x="839589" y="3623833"/>
              <a:ext cx="9569561" cy="503682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D5F7CBE-BC16-1C5D-E00A-5CECB9F21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49" t="2968" r="2045" b="91357"/>
            <a:stretch/>
          </p:blipFill>
          <p:spPr>
            <a:xfrm>
              <a:off x="1441449" y="3931023"/>
              <a:ext cx="1447801" cy="503581"/>
            </a:xfrm>
            <a:prstGeom prst="rect">
              <a:avLst/>
            </a:prstGeom>
          </p:spPr>
        </p:pic>
      </p:grp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E7996FDF-EE5F-F986-EEC7-54CC868A6D5B}"/>
              </a:ext>
            </a:extLst>
          </p:cNvPr>
          <p:cNvSpPr txBox="1">
            <a:spLocks/>
          </p:cNvSpPr>
          <p:nvPr/>
        </p:nvSpPr>
        <p:spPr>
          <a:xfrm>
            <a:off x="985648" y="2457951"/>
            <a:ext cx="16915002" cy="8345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서비스 시작 이후 가파른 상승세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535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E7996FDF-EE5F-F986-EEC7-54CC868A6D5B}"/>
              </a:ext>
            </a:extLst>
          </p:cNvPr>
          <p:cNvSpPr txBox="1">
            <a:spLocks/>
          </p:cNvSpPr>
          <p:nvPr/>
        </p:nvSpPr>
        <p:spPr>
          <a:xfrm>
            <a:off x="985648" y="2454275"/>
            <a:ext cx="16915002" cy="8345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땡큐스티커는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팬에게 받은 메시지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채팅방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인원수와 선형 관계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FD06B3-9F76-3DD0-9B92-343B0ECF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9" y="3685533"/>
            <a:ext cx="12607971" cy="66173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BB08DE-90D4-AFB0-0B27-E36A6239F1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800"/>
          <a:stretch/>
        </p:blipFill>
        <p:spPr>
          <a:xfrm>
            <a:off x="14014450" y="3722641"/>
            <a:ext cx="5629113" cy="3152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3AC59D-9AAE-2DE7-D358-C92375B34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/>
          <a:stretch/>
        </p:blipFill>
        <p:spPr>
          <a:xfrm>
            <a:off x="14678088" y="6938084"/>
            <a:ext cx="4949870" cy="315277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4391886-BCE3-0DB3-2093-8F2D084A5FB0}"/>
              </a:ext>
            </a:extLst>
          </p:cNvPr>
          <p:cNvSpPr/>
          <p:nvPr/>
        </p:nvSpPr>
        <p:spPr>
          <a:xfrm rot="19020768">
            <a:off x="441134" y="6000593"/>
            <a:ext cx="6799010" cy="2201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19C2919-8FD8-4963-9AB7-8071A7FB6BEB}"/>
              </a:ext>
            </a:extLst>
          </p:cNvPr>
          <p:cNvSpPr/>
          <p:nvPr/>
        </p:nvSpPr>
        <p:spPr>
          <a:xfrm rot="19179655">
            <a:off x="6610590" y="6140104"/>
            <a:ext cx="5936221" cy="27026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F121FC8A-F1C4-A0E4-1DC4-556B543D744B}"/>
              </a:ext>
            </a:extLst>
          </p:cNvPr>
          <p:cNvSpPr txBox="1">
            <a:spLocks/>
          </p:cNvSpPr>
          <p:nvPr/>
        </p:nvSpPr>
        <p:spPr>
          <a:xfrm>
            <a:off x="15157450" y="3872086"/>
            <a:ext cx="1752600" cy="333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1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셀럽이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보낸 메시지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332A28DE-F69F-A902-13C3-0B89AFCF0FBC}"/>
              </a:ext>
            </a:extLst>
          </p:cNvPr>
          <p:cNvSpPr txBox="1">
            <a:spLocks/>
          </p:cNvSpPr>
          <p:nvPr/>
        </p:nvSpPr>
        <p:spPr>
          <a:xfrm>
            <a:off x="17900650" y="3872086"/>
            <a:ext cx="1752600" cy="333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1600" kern="0">
                <a:solidFill>
                  <a:schemeClr val="tx1">
                    <a:lumMod val="75000"/>
                    <a:lumOff val="25000"/>
                  </a:schemeClr>
                </a:solidFill>
              </a:rPr>
              <a:t>메시지 간격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텍스트 개체 틀 1">
            <a:extLst>
              <a:ext uri="{FF2B5EF4-FFF2-40B4-BE49-F238E27FC236}">
                <a16:creationId xmlns:a16="http://schemas.microsoft.com/office/drawing/2014/main" id="{60B8408C-9A30-F23B-154D-08F66853405F}"/>
              </a:ext>
            </a:extLst>
          </p:cNvPr>
          <p:cNvSpPr txBox="1">
            <a:spLocks/>
          </p:cNvSpPr>
          <p:nvPr/>
        </p:nvSpPr>
        <p:spPr>
          <a:xfrm>
            <a:off x="17900650" y="7157635"/>
            <a:ext cx="1752600" cy="333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1600" kern="0">
                <a:solidFill>
                  <a:schemeClr val="tx1">
                    <a:lumMod val="75000"/>
                    <a:lumOff val="25000"/>
                  </a:schemeClr>
                </a:solidFill>
              </a:rPr>
              <a:t>메시지 총 길이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텍스트 개체 틀 1">
            <a:extLst>
              <a:ext uri="{FF2B5EF4-FFF2-40B4-BE49-F238E27FC236}">
                <a16:creationId xmlns:a16="http://schemas.microsoft.com/office/drawing/2014/main" id="{4971C11B-9EAC-3DB4-9057-90C77864A447}"/>
              </a:ext>
            </a:extLst>
          </p:cNvPr>
          <p:cNvSpPr txBox="1">
            <a:spLocks/>
          </p:cNvSpPr>
          <p:nvPr/>
        </p:nvSpPr>
        <p:spPr>
          <a:xfrm>
            <a:off x="15204666" y="7157635"/>
            <a:ext cx="1752600" cy="333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1600" ker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타입 메시지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71C5F388-3862-A834-47D6-658CBDF55FB5}"/>
              </a:ext>
            </a:extLst>
          </p:cNvPr>
          <p:cNvSpPr txBox="1">
            <a:spLocks/>
          </p:cNvSpPr>
          <p:nvPr/>
        </p:nvSpPr>
        <p:spPr>
          <a:xfrm>
            <a:off x="9442450" y="3783790"/>
            <a:ext cx="1752600" cy="333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1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채팅방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총 인원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텍스트 개체 틀 1">
            <a:extLst>
              <a:ext uri="{FF2B5EF4-FFF2-40B4-BE49-F238E27FC236}">
                <a16:creationId xmlns:a16="http://schemas.microsoft.com/office/drawing/2014/main" id="{0DFFE719-CFA2-CDBA-D2BE-F226FBBA9F00}"/>
              </a:ext>
            </a:extLst>
          </p:cNvPr>
          <p:cNvSpPr txBox="1">
            <a:spLocks/>
          </p:cNvSpPr>
          <p:nvPr/>
        </p:nvSpPr>
        <p:spPr>
          <a:xfrm>
            <a:off x="2584450" y="3783790"/>
            <a:ext cx="1752600" cy="333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팬이 보낸 메시지 수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십자형 24">
            <a:extLst>
              <a:ext uri="{FF2B5EF4-FFF2-40B4-BE49-F238E27FC236}">
                <a16:creationId xmlns:a16="http://schemas.microsoft.com/office/drawing/2014/main" id="{E6DB9C70-9BFF-C7F0-5B45-5313412F8EB6}"/>
              </a:ext>
            </a:extLst>
          </p:cNvPr>
          <p:cNvSpPr/>
          <p:nvPr/>
        </p:nvSpPr>
        <p:spPr>
          <a:xfrm rot="18900000">
            <a:off x="15569770" y="5223584"/>
            <a:ext cx="3429000" cy="3429000"/>
          </a:xfrm>
          <a:prstGeom prst="plus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6F39B765-9684-B01C-5335-043D4A3C0540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14630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 err="1"/>
              <a:t>셀럽의</a:t>
            </a:r>
            <a:r>
              <a:rPr lang="ko-KR" altLang="en-US" kern="0" dirty="0"/>
              <a:t> 등급 상승과 이용률을 높이기 위한 방향 제시</a:t>
            </a: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587B9077-716B-F05F-EAC6-DD420D095B83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050786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1. </a:t>
            </a:r>
            <a:r>
              <a:rPr lang="ko-KR" altLang="en-US" sz="3600" kern="0" dirty="0"/>
              <a:t>동기 부여 및 이탈 요소 제거 </a:t>
            </a:r>
            <a:r>
              <a:rPr lang="en-US" altLang="ko-KR" sz="3600" kern="0" dirty="0"/>
              <a:t>: </a:t>
            </a:r>
            <a:r>
              <a:rPr lang="ko-KR" altLang="en-US" sz="3600" kern="0" dirty="0" err="1"/>
              <a:t>땡큐스티커</a:t>
            </a:r>
            <a:r>
              <a:rPr lang="ko-KR" altLang="en-US" sz="3600" kern="0" dirty="0"/>
              <a:t> 활성화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A5493F-50DE-DF48-1731-2900B5012211}"/>
              </a:ext>
            </a:extLst>
          </p:cNvPr>
          <p:cNvSpPr txBox="1">
            <a:spLocks/>
          </p:cNvSpPr>
          <p:nvPr/>
        </p:nvSpPr>
        <p:spPr>
          <a:xfrm rot="16200000">
            <a:off x="-653889" y="6454936"/>
            <a:ext cx="2180469" cy="333809"/>
          </a:xfrm>
          <a:prstGeom prst="rect">
            <a:avLst/>
          </a:prstGeom>
        </p:spPr>
        <p:txBody>
          <a:bodyPr vert="vert"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1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땡큐스티커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양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31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9A67D9-77F5-24DB-DD82-ACBE991D4B28}"/>
              </a:ext>
            </a:extLst>
          </p:cNvPr>
          <p:cNvGrpSpPr/>
          <p:nvPr/>
        </p:nvGrpSpPr>
        <p:grpSpPr>
          <a:xfrm>
            <a:off x="736507" y="3673475"/>
            <a:ext cx="13618101" cy="6632575"/>
            <a:chOff x="7004050" y="3677659"/>
            <a:chExt cx="12837658" cy="62524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BB1A57-F4AD-3879-A203-DA953E7B9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55" b="4500"/>
            <a:stretch/>
          </p:blipFill>
          <p:spPr>
            <a:xfrm>
              <a:off x="7994650" y="3677659"/>
              <a:ext cx="11847058" cy="625246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115C61-615B-DB1A-8A3B-FD32963CA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7" r="95031" b="4500"/>
            <a:stretch/>
          </p:blipFill>
          <p:spPr>
            <a:xfrm>
              <a:off x="7004050" y="3677659"/>
              <a:ext cx="990600" cy="6252467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E7996FDF-EE5F-F986-EEC7-54CC868A6D5B}"/>
              </a:ext>
            </a:extLst>
          </p:cNvPr>
          <p:cNvSpPr txBox="1">
            <a:spLocks/>
          </p:cNvSpPr>
          <p:nvPr/>
        </p:nvSpPr>
        <p:spPr>
          <a:xfrm>
            <a:off x="985648" y="2454275"/>
            <a:ext cx="16915002" cy="8345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팬에게 받은 메시지 수는 앱 접속시간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셀럽의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시청작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메시지와 선형관계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91886-BCE3-0DB3-2093-8F2D084A5FB0}"/>
              </a:ext>
            </a:extLst>
          </p:cNvPr>
          <p:cNvSpPr/>
          <p:nvPr/>
        </p:nvSpPr>
        <p:spPr>
          <a:xfrm rot="19020768">
            <a:off x="779442" y="5890519"/>
            <a:ext cx="6799010" cy="1886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19C2919-8FD8-4963-9AB7-8071A7FB6BEB}"/>
              </a:ext>
            </a:extLst>
          </p:cNvPr>
          <p:cNvSpPr/>
          <p:nvPr/>
        </p:nvSpPr>
        <p:spPr>
          <a:xfrm rot="18306967">
            <a:off x="7058778" y="5940086"/>
            <a:ext cx="5259615" cy="2034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D5A85966-8B84-A4DB-D76F-B54A54963321}"/>
              </a:ext>
            </a:extLst>
          </p:cNvPr>
          <p:cNvSpPr txBox="1">
            <a:spLocks/>
          </p:cNvSpPr>
          <p:nvPr/>
        </p:nvSpPr>
        <p:spPr>
          <a:xfrm>
            <a:off x="10356850" y="3783790"/>
            <a:ext cx="1752600" cy="333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타입 메시지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242FC91E-3A0A-5BE4-D17B-074710BFD09C}"/>
              </a:ext>
            </a:extLst>
          </p:cNvPr>
          <p:cNvSpPr txBox="1">
            <a:spLocks/>
          </p:cNvSpPr>
          <p:nvPr/>
        </p:nvSpPr>
        <p:spPr>
          <a:xfrm>
            <a:off x="4032250" y="3783790"/>
            <a:ext cx="1752600" cy="333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1600" kern="0">
                <a:solidFill>
                  <a:schemeClr val="tx1">
                    <a:lumMod val="75000"/>
                    <a:lumOff val="25000"/>
                  </a:schemeClr>
                </a:solidFill>
              </a:rPr>
              <a:t>앱 접속시간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1AFD3B1-21E0-0A19-0257-EC6756E0B56C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14630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 err="1"/>
              <a:t>셀럽의</a:t>
            </a:r>
            <a:r>
              <a:rPr lang="ko-KR" altLang="en-US" kern="0" dirty="0"/>
              <a:t> 등급 상승과 이용률을 높이기 위한 방향 제시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1F9ED313-D7EA-D00F-5CF5-8EE5FBB4732E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050786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1. </a:t>
            </a:r>
            <a:r>
              <a:rPr lang="ko-KR" altLang="en-US" sz="3600" kern="0" dirty="0"/>
              <a:t>동기 부여 및 이탈 요소 제거 </a:t>
            </a:r>
            <a:r>
              <a:rPr lang="en-US" altLang="ko-KR" sz="3600" kern="0" dirty="0"/>
              <a:t>: </a:t>
            </a:r>
            <a:r>
              <a:rPr lang="ko-KR" altLang="en-US" sz="3600" kern="0" dirty="0" err="1"/>
              <a:t>땡큐스티커</a:t>
            </a:r>
            <a:r>
              <a:rPr lang="ko-KR" altLang="en-US" sz="3600" kern="0" dirty="0"/>
              <a:t> 활성화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173965-E9DC-F988-4E60-ED46FD13B270}"/>
              </a:ext>
            </a:extLst>
          </p:cNvPr>
          <p:cNvSpPr txBox="1">
            <a:spLocks/>
          </p:cNvSpPr>
          <p:nvPr/>
        </p:nvSpPr>
        <p:spPr>
          <a:xfrm rot="16200000">
            <a:off x="-529734" y="6454936"/>
            <a:ext cx="2919132" cy="333809"/>
          </a:xfrm>
          <a:prstGeom prst="rect">
            <a:avLst/>
          </a:prstGeom>
        </p:spPr>
        <p:txBody>
          <a:bodyPr vert="vert"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1600" kern="0">
                <a:solidFill>
                  <a:schemeClr val="tx1">
                    <a:lumMod val="75000"/>
                    <a:lumOff val="25000"/>
                  </a:schemeClr>
                </a:solidFill>
              </a:rPr>
              <a:t>팬이보낸메시지수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1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E8F85-59CE-6900-5A2B-84AF9A0FF2AD}"/>
              </a:ext>
            </a:extLst>
          </p:cNvPr>
          <p:cNvSpPr txBox="1">
            <a:spLocks/>
          </p:cNvSpPr>
          <p:nvPr/>
        </p:nvSpPr>
        <p:spPr>
          <a:xfrm>
            <a:off x="1193165" y="1547078"/>
            <a:ext cx="1708848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1173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defRPr>
            </a:lvl1pPr>
          </a:lstStyle>
          <a:p>
            <a:pPr latinLnBrk="0"/>
            <a:r>
              <a:rPr lang="en-US" altLang="ko-KR" sz="54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Contents</a:t>
            </a:r>
            <a:endParaRPr lang="ko-KR" altLang="en-US" sz="54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E5A5CBC-97FB-06C7-69B0-2313A0A71FC8}"/>
              </a:ext>
            </a:extLst>
          </p:cNvPr>
          <p:cNvSpPr txBox="1">
            <a:spLocks/>
          </p:cNvSpPr>
          <p:nvPr/>
        </p:nvSpPr>
        <p:spPr>
          <a:xfrm>
            <a:off x="5556250" y="440095"/>
            <a:ext cx="10558981" cy="105259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4600" b="0" i="0">
                <a:solidFill>
                  <a:srgbClr val="1173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defRPr>
            </a:lvl1pPr>
          </a:lstStyle>
          <a:p>
            <a:pPr latinLnBrk="0"/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 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indent="-914400" latinLnBrk="0">
              <a:buAutoNum type="arabicPeriod"/>
            </a:pP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  Feature Engineering</a:t>
            </a:r>
          </a:p>
          <a:p>
            <a:pPr latinLnBrk="0"/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04. 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기반 전체 현황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05. 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RFM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분석을 활용한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셀럽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등급 분류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/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/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06. 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등급별 분석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/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07. 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 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땡큐스티커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상세 분석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/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 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셀럽의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등급 상승과 이용률을 높이기 위한 방향 제시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/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09. 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/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indent="-742950" latinLnBrk="0">
              <a:buAutoNum type="arabicPeriod" startAt="10"/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자체 평가 의견</a:t>
            </a:r>
            <a:endParaRPr lang="ko-KR" altLang="en-US" sz="3600" kern="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479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E7996FDF-EE5F-F986-EEC7-54CC868A6D5B}"/>
              </a:ext>
            </a:extLst>
          </p:cNvPr>
          <p:cNvSpPr txBox="1">
            <a:spLocks/>
          </p:cNvSpPr>
          <p:nvPr/>
        </p:nvSpPr>
        <p:spPr>
          <a:xfrm>
            <a:off x="985648" y="2450598"/>
            <a:ext cx="16915002" cy="8345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파일 형태의 자기노출과 유대감 사이의 관계성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5298DE-9EB8-465A-CF7E-ECE181AE9BBE}"/>
              </a:ext>
            </a:extLst>
          </p:cNvPr>
          <p:cNvGrpSpPr/>
          <p:nvPr/>
        </p:nvGrpSpPr>
        <p:grpSpPr>
          <a:xfrm>
            <a:off x="1289050" y="3449652"/>
            <a:ext cx="18135600" cy="3138921"/>
            <a:chOff x="1483136" y="3642734"/>
            <a:chExt cx="21309960" cy="368834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B45B93-DC18-C788-47FE-980C812D0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8" b="17531"/>
            <a:stretch/>
          </p:blipFill>
          <p:spPr>
            <a:xfrm>
              <a:off x="1483136" y="3642734"/>
              <a:ext cx="9053513" cy="3688341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67224F-9E57-5EBD-BBF3-4E16088B62AD}"/>
                </a:ext>
              </a:extLst>
            </p:cNvPr>
            <p:cNvCxnSpPr>
              <a:cxnSpLocks/>
            </p:cNvCxnSpPr>
            <p:nvPr/>
          </p:nvCxnSpPr>
          <p:spPr>
            <a:xfrm>
              <a:off x="9359900" y="4079875"/>
              <a:ext cx="100965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AFD00A3-79D5-1636-0270-50D7E7159CCC}"/>
                </a:ext>
              </a:extLst>
            </p:cNvPr>
            <p:cNvCxnSpPr>
              <a:cxnSpLocks/>
            </p:cNvCxnSpPr>
            <p:nvPr/>
          </p:nvCxnSpPr>
          <p:spPr>
            <a:xfrm>
              <a:off x="1670050" y="5349875"/>
              <a:ext cx="86995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6222066-17C3-14A4-EE35-67F55E445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70050" y="4740275"/>
              <a:ext cx="6858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99A956A-321D-4BE0-5954-F2A5B2721EA3}"/>
                </a:ext>
              </a:extLst>
            </p:cNvPr>
            <p:cNvCxnSpPr>
              <a:cxnSpLocks/>
            </p:cNvCxnSpPr>
            <p:nvPr/>
          </p:nvCxnSpPr>
          <p:spPr>
            <a:xfrm>
              <a:off x="1670050" y="5959475"/>
              <a:ext cx="6248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9ADBFBA-319C-6F50-911B-0F93332F6442}"/>
                </a:ext>
              </a:extLst>
            </p:cNvPr>
            <p:cNvCxnSpPr>
              <a:cxnSpLocks/>
            </p:cNvCxnSpPr>
            <p:nvPr/>
          </p:nvCxnSpPr>
          <p:spPr>
            <a:xfrm>
              <a:off x="5399979" y="7204075"/>
              <a:ext cx="465207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8BCA1E3-946F-FB9E-BFB8-93FDF190D298}"/>
                </a:ext>
              </a:extLst>
            </p:cNvPr>
            <p:cNvCxnSpPr>
              <a:cxnSpLocks/>
            </p:cNvCxnSpPr>
            <p:nvPr/>
          </p:nvCxnSpPr>
          <p:spPr>
            <a:xfrm>
              <a:off x="14093596" y="5290533"/>
              <a:ext cx="86995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텍스트 개체 틀 1">
            <a:extLst>
              <a:ext uri="{FF2B5EF4-FFF2-40B4-BE49-F238E27FC236}">
                <a16:creationId xmlns:a16="http://schemas.microsoft.com/office/drawing/2014/main" id="{58C5F729-59A6-99F0-071B-C4BF36B006DA}"/>
              </a:ext>
            </a:extLst>
          </p:cNvPr>
          <p:cNvSpPr txBox="1">
            <a:spLocks/>
          </p:cNvSpPr>
          <p:nvPr/>
        </p:nvSpPr>
        <p:spPr>
          <a:xfrm>
            <a:off x="1448121" y="6639322"/>
            <a:ext cx="791812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디지털 융복합 환경에서 자기노출이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의도에 미치는 영향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청주대학교 경영학과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조용길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0E97C09-9939-AF52-46DA-140C8CFF41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r="9784"/>
          <a:stretch/>
        </p:blipFill>
        <p:spPr>
          <a:xfrm>
            <a:off x="10052050" y="3288798"/>
            <a:ext cx="9372600" cy="2079267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B0721D6-FA3E-668E-4372-4C5E279823CB}"/>
              </a:ext>
            </a:extLst>
          </p:cNvPr>
          <p:cNvCxnSpPr>
            <a:cxnSpLocks/>
          </p:cNvCxnSpPr>
          <p:nvPr/>
        </p:nvCxnSpPr>
        <p:spPr>
          <a:xfrm>
            <a:off x="10204450" y="4796155"/>
            <a:ext cx="892761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12F7854-2472-5CC4-5250-7C1ABC5969A3}"/>
              </a:ext>
            </a:extLst>
          </p:cNvPr>
          <p:cNvCxnSpPr>
            <a:cxnSpLocks/>
          </p:cNvCxnSpPr>
          <p:nvPr/>
        </p:nvCxnSpPr>
        <p:spPr>
          <a:xfrm>
            <a:off x="13557250" y="4288904"/>
            <a:ext cx="557481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개체 틀 1">
            <a:extLst>
              <a:ext uri="{FF2B5EF4-FFF2-40B4-BE49-F238E27FC236}">
                <a16:creationId xmlns:a16="http://schemas.microsoft.com/office/drawing/2014/main" id="{A2F65F41-4190-1925-C0F7-E4FF1B5BB89A}"/>
              </a:ext>
            </a:extLst>
          </p:cNvPr>
          <p:cNvSpPr txBox="1">
            <a:spLocks/>
          </p:cNvSpPr>
          <p:nvPr/>
        </p:nvSpPr>
        <p:spPr>
          <a:xfrm>
            <a:off x="10063843" y="5603056"/>
            <a:ext cx="791812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사진을 활용한 글쓰기 수업사례 연구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성신여자대학교 인문과학연구소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신희경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텍스트 개체 틀 1">
            <a:extLst>
              <a:ext uri="{FF2B5EF4-FFF2-40B4-BE49-F238E27FC236}">
                <a16:creationId xmlns:a16="http://schemas.microsoft.com/office/drawing/2014/main" id="{D3B52F3B-C5CF-1ECD-C378-A6C23C83AD4F}"/>
              </a:ext>
            </a:extLst>
          </p:cNvPr>
          <p:cNvSpPr txBox="1">
            <a:spLocks/>
          </p:cNvSpPr>
          <p:nvPr/>
        </p:nvSpPr>
        <p:spPr>
          <a:xfrm>
            <a:off x="985648" y="8545021"/>
            <a:ext cx="16915002" cy="1757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앱 접속시간을 늘리고 시청각 메시지를 적극 활용해야 함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팬과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셀럽간의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유대감 상승은 메시지와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땡큐스티커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활성화에 기여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텍스트 개체 틀 1">
            <a:extLst>
              <a:ext uri="{FF2B5EF4-FFF2-40B4-BE49-F238E27FC236}">
                <a16:creationId xmlns:a16="http://schemas.microsoft.com/office/drawing/2014/main" id="{1F8B3BA2-2FCE-77A0-CD06-A945350B53E0}"/>
              </a:ext>
            </a:extLst>
          </p:cNvPr>
          <p:cNvSpPr txBox="1">
            <a:spLocks/>
          </p:cNvSpPr>
          <p:nvPr/>
        </p:nvSpPr>
        <p:spPr>
          <a:xfrm>
            <a:off x="984250" y="7757717"/>
            <a:ext cx="6934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결과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9C2184-6654-9DFA-BAB1-6D50C0574D1C}"/>
              </a:ext>
            </a:extLst>
          </p:cNvPr>
          <p:cNvSpPr/>
          <p:nvPr/>
        </p:nvSpPr>
        <p:spPr>
          <a:xfrm>
            <a:off x="679450" y="7835779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35080D5-31F4-54C9-C0C8-3A90E60BF783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14630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 err="1"/>
              <a:t>셀럽의</a:t>
            </a:r>
            <a:r>
              <a:rPr lang="ko-KR" altLang="en-US" kern="0" dirty="0"/>
              <a:t> 등급 상승과 이용률을 높이기 위한 방향 제시</a:t>
            </a: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C3FFF9E5-88D2-2683-7FDD-A1F96499E4AD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050786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1. </a:t>
            </a:r>
            <a:r>
              <a:rPr lang="ko-KR" altLang="en-US" sz="3600" kern="0" dirty="0"/>
              <a:t>동기 부여 및 이탈 요소 제거 </a:t>
            </a:r>
            <a:r>
              <a:rPr lang="en-US" altLang="ko-KR" sz="3600" kern="0" dirty="0"/>
              <a:t>: </a:t>
            </a:r>
            <a:r>
              <a:rPr lang="ko-KR" altLang="en-US" sz="3600" kern="0" dirty="0" err="1"/>
              <a:t>땡큐스티커</a:t>
            </a:r>
            <a:r>
              <a:rPr lang="ko-KR" altLang="en-US" sz="3600" kern="0" dirty="0"/>
              <a:t> 활성화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90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E7996FDF-EE5F-F986-EEC7-54CC868A6D5B}"/>
              </a:ext>
            </a:extLst>
          </p:cNvPr>
          <p:cNvSpPr txBox="1">
            <a:spLocks/>
          </p:cNvSpPr>
          <p:nvPr/>
        </p:nvSpPr>
        <p:spPr>
          <a:xfrm>
            <a:off x="985648" y="2457951"/>
            <a:ext cx="16915002" cy="8345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팔로우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만명 이하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셀럽이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전체의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86.5%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차지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DDDA9F-A40B-AAC7-6ED1-32463563E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" r="24563"/>
          <a:stretch/>
        </p:blipFill>
        <p:spPr>
          <a:xfrm>
            <a:off x="985648" y="3436673"/>
            <a:ext cx="11029519" cy="689715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CE01C4-406D-496A-FC44-4A17F3EA78FA}"/>
              </a:ext>
            </a:extLst>
          </p:cNvPr>
          <p:cNvGrpSpPr/>
          <p:nvPr/>
        </p:nvGrpSpPr>
        <p:grpSpPr>
          <a:xfrm>
            <a:off x="12109450" y="3597275"/>
            <a:ext cx="2362200" cy="970136"/>
            <a:chOff x="12109450" y="3597275"/>
            <a:chExt cx="2362200" cy="9701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49F17C-BFF1-582E-F6FF-2DDB8DF8BD1A}"/>
                </a:ext>
              </a:extLst>
            </p:cNvPr>
            <p:cNvSpPr/>
            <p:nvPr/>
          </p:nvSpPr>
          <p:spPr>
            <a:xfrm>
              <a:off x="12109450" y="3673475"/>
              <a:ext cx="381000" cy="381000"/>
            </a:xfrm>
            <a:prstGeom prst="rect">
              <a:avLst/>
            </a:prstGeom>
            <a:solidFill>
              <a:srgbClr val="FFAA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0396F6-CFA2-6569-A7D0-90918E061697}"/>
                </a:ext>
              </a:extLst>
            </p:cNvPr>
            <p:cNvSpPr/>
            <p:nvPr/>
          </p:nvSpPr>
          <p:spPr>
            <a:xfrm>
              <a:off x="12109450" y="4186411"/>
              <a:ext cx="381000" cy="381000"/>
            </a:xfrm>
            <a:prstGeom prst="rect">
              <a:avLst/>
            </a:prstGeom>
            <a:solidFill>
              <a:srgbClr val="A9B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텍스트 개체 틀 1">
              <a:extLst>
                <a:ext uri="{FF2B5EF4-FFF2-40B4-BE49-F238E27FC236}">
                  <a16:creationId xmlns:a16="http://schemas.microsoft.com/office/drawing/2014/main" id="{988C3D10-D3FE-EE6A-803E-81EEF34731E0}"/>
                </a:ext>
              </a:extLst>
            </p:cNvPr>
            <p:cNvSpPr txBox="1">
              <a:spLocks/>
            </p:cNvSpPr>
            <p:nvPr/>
          </p:nvSpPr>
          <p:spPr>
            <a:xfrm>
              <a:off x="12642850" y="3597275"/>
              <a:ext cx="1828800" cy="41729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50000"/>
                </a:lnSpc>
              </a:pPr>
              <a:r>
                <a:rPr lang="en-US" altLang="ko-KR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r>
                <a:rPr lang="ko-KR" alt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 이하</a:t>
              </a:r>
              <a:endPara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텍스트 개체 틀 1">
              <a:extLst>
                <a:ext uri="{FF2B5EF4-FFF2-40B4-BE49-F238E27FC236}">
                  <a16:creationId xmlns:a16="http://schemas.microsoft.com/office/drawing/2014/main" id="{63BDA5D9-4BCA-D88E-C2D3-258CB2961245}"/>
                </a:ext>
              </a:extLst>
            </p:cNvPr>
            <p:cNvSpPr txBox="1">
              <a:spLocks/>
            </p:cNvSpPr>
            <p:nvPr/>
          </p:nvSpPr>
          <p:spPr>
            <a:xfrm>
              <a:off x="12642850" y="4113431"/>
              <a:ext cx="1828800" cy="41729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50000"/>
                </a:lnSpc>
              </a:pPr>
              <a:r>
                <a:rPr lang="en-US" altLang="ko-KR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r>
                <a:rPr lang="ko-KR" alt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 초과</a:t>
              </a:r>
              <a:endPara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D4E1D13D-FF04-142C-5B34-7CE2FDD05CFB}"/>
              </a:ext>
            </a:extLst>
          </p:cNvPr>
          <p:cNvSpPr txBox="1">
            <a:spLocks/>
          </p:cNvSpPr>
          <p:nvPr/>
        </p:nvSpPr>
        <p:spPr>
          <a:xfrm>
            <a:off x="12299950" y="7164492"/>
            <a:ext cx="7323733" cy="2681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팔로우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수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500~10,000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높은 동질성과 신뢰성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친근한 이미지로 진정성을 느낌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텍스트 개체 틀 1">
            <a:extLst>
              <a:ext uri="{FF2B5EF4-FFF2-40B4-BE49-F238E27FC236}">
                <a16:creationId xmlns:a16="http://schemas.microsoft.com/office/drawing/2014/main" id="{C7FA0F28-643F-6FB7-A134-557F2EC37153}"/>
              </a:ext>
            </a:extLst>
          </p:cNvPr>
          <p:cNvSpPr txBox="1">
            <a:spLocks/>
          </p:cNvSpPr>
          <p:nvPr/>
        </p:nvSpPr>
        <p:spPr>
          <a:xfrm>
            <a:off x="12680950" y="6340475"/>
            <a:ext cx="6934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마이크로 </a:t>
            </a:r>
            <a:r>
              <a:rPr lang="ko-KR" altLang="en-US" sz="54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셀럽의</a:t>
            </a:r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특징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0EF26F-4956-E653-C2C4-420CF18EB37D}"/>
              </a:ext>
            </a:extLst>
          </p:cNvPr>
          <p:cNvSpPr/>
          <p:nvPr/>
        </p:nvSpPr>
        <p:spPr>
          <a:xfrm>
            <a:off x="12376150" y="64185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77FE12DB-CD45-2924-697E-93F79C6FE32A}"/>
              </a:ext>
            </a:extLst>
          </p:cNvPr>
          <p:cNvSpPr txBox="1">
            <a:spLocks/>
          </p:cNvSpPr>
          <p:nvPr/>
        </p:nvSpPr>
        <p:spPr>
          <a:xfrm>
            <a:off x="12376150" y="9847565"/>
            <a:ext cx="791812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인플루언서를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활용한 미국 시장 진출전략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(KOTRA)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6B9800B-A4B3-1699-56C5-FD4D7002C0F9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14630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 err="1"/>
              <a:t>셀럽의</a:t>
            </a:r>
            <a:r>
              <a:rPr lang="ko-KR" altLang="en-US" kern="0" dirty="0"/>
              <a:t> 등급 상승과 이용률을 높이기 위한 방향 제시</a:t>
            </a: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D489A1F8-BB8A-B7D2-6D08-3D3D5BB0C455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16586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1. </a:t>
            </a:r>
            <a:r>
              <a:rPr lang="ko-KR" altLang="en-US" sz="3600" kern="0" dirty="0"/>
              <a:t>동기 부여 및 이탈 요소 제거 </a:t>
            </a:r>
            <a:r>
              <a:rPr lang="en-US" altLang="ko-KR" sz="3600" kern="0" dirty="0"/>
              <a:t>: </a:t>
            </a:r>
            <a:r>
              <a:rPr lang="ko-KR" altLang="en-US" sz="3600" kern="0" dirty="0"/>
              <a:t>마이크로 </a:t>
            </a:r>
            <a:r>
              <a:rPr lang="ko-KR" altLang="en-US" sz="3600" kern="0" dirty="0" err="1"/>
              <a:t>셀럽의</a:t>
            </a:r>
            <a:r>
              <a:rPr lang="ko-KR" altLang="en-US" sz="3600" kern="0" dirty="0"/>
              <a:t> 장점 극대화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478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DFC679E6-C742-F653-FEAA-7332275CF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10108"/>
              </p:ext>
            </p:extLst>
          </p:nvPr>
        </p:nvGraphicFramePr>
        <p:xfrm>
          <a:off x="908050" y="4089875"/>
          <a:ext cx="18288000" cy="598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87566707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91008213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509155258"/>
                    </a:ext>
                  </a:extLst>
                </a:gridCol>
              </a:tblGrid>
              <a:tr h="89500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기념일 챙기기</a:t>
                      </a:r>
                      <a:endParaRPr lang="en-US" altLang="ko-KR" sz="3200" b="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소규모 </a:t>
                      </a:r>
                      <a:r>
                        <a:rPr lang="ko-KR" altLang="en-US" sz="3200" b="0" kern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역조공</a:t>
                      </a:r>
                      <a:r>
                        <a:rPr lang="ko-KR" altLang="en-US" sz="32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지원</a:t>
                      </a:r>
                      <a:endParaRPr lang="en-US" altLang="ko-KR" sz="3200" b="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맞춤광고 제안</a:t>
                      </a:r>
                      <a:endParaRPr lang="en-US" altLang="ko-KR" sz="3200" b="0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87021"/>
                  </a:ext>
                </a:extLst>
              </a:tr>
              <a:tr h="5089399">
                <a:tc>
                  <a:txBody>
                    <a:bodyPr/>
                    <a:lstStyle/>
                    <a:p>
                      <a:pPr algn="ctr" latinLnBrk="1"/>
                      <a:endParaRPr lang="ko-KR" altLang="en-US" sz="3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25505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8864465-959F-A6BB-8427-87C472E9356F}"/>
              </a:ext>
            </a:extLst>
          </p:cNvPr>
          <p:cNvSpPr txBox="1">
            <a:spLocks/>
          </p:cNvSpPr>
          <p:nvPr/>
        </p:nvSpPr>
        <p:spPr>
          <a:xfrm>
            <a:off x="3594100" y="2911475"/>
            <a:ext cx="129540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마이크로 </a:t>
            </a:r>
            <a:r>
              <a:rPr lang="ko-KR" altLang="en-US" sz="54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셀럽의</a:t>
            </a:r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특징을 활용한 액션 아이템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9E7E0A-4E87-DEC4-0BA3-122490380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44" y="5032254"/>
            <a:ext cx="5355306" cy="4998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C84F2E-2CF6-593F-DB2A-AE84D430F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6264275"/>
            <a:ext cx="5932015" cy="297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06A11A-12ED-2537-7F49-8B3A0AF2C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956" y="5807293"/>
            <a:ext cx="5903494" cy="3505200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319175B-7A99-34A3-481B-D1E70C1CF0D0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14630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 err="1"/>
              <a:t>셀럽의</a:t>
            </a:r>
            <a:r>
              <a:rPr lang="ko-KR" altLang="en-US" kern="0" dirty="0"/>
              <a:t> 등급 상승과 이용률을 높이기 위한 방향 제시</a:t>
            </a: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9F8DBB02-08CB-F5A4-FBF3-47485FA35C45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16586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1. </a:t>
            </a:r>
            <a:r>
              <a:rPr lang="ko-KR" altLang="en-US" sz="3600" kern="0" dirty="0"/>
              <a:t>동기 부여 및 이탈 요소 제거 </a:t>
            </a:r>
            <a:r>
              <a:rPr lang="en-US" altLang="ko-KR" sz="3600" kern="0" dirty="0"/>
              <a:t>: </a:t>
            </a:r>
            <a:r>
              <a:rPr lang="ko-KR" altLang="en-US" sz="3600" kern="0" dirty="0"/>
              <a:t>마이크로 </a:t>
            </a:r>
            <a:r>
              <a:rPr lang="ko-KR" altLang="en-US" sz="3600" kern="0" dirty="0" err="1"/>
              <a:t>셀럽의</a:t>
            </a:r>
            <a:r>
              <a:rPr lang="ko-KR" altLang="en-US" sz="3600" kern="0" dirty="0"/>
              <a:t> 장점 극대화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79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E7996FDF-EE5F-F986-EEC7-54CC868A6D5B}"/>
              </a:ext>
            </a:extLst>
          </p:cNvPr>
          <p:cNvSpPr txBox="1">
            <a:spLocks/>
          </p:cNvSpPr>
          <p:nvPr/>
        </p:nvSpPr>
        <p:spPr>
          <a:xfrm>
            <a:off x="985648" y="2454275"/>
            <a:ext cx="16915002" cy="8345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18~19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24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시에 가장 높은 이용률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0EF26F-4956-E653-C2C4-420CF18EB37D}"/>
              </a:ext>
            </a:extLst>
          </p:cNvPr>
          <p:cNvSpPr/>
          <p:nvPr/>
        </p:nvSpPr>
        <p:spPr>
          <a:xfrm>
            <a:off x="12376150" y="64185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ED3E2E-4054-12FD-952E-BB78DD98D753}"/>
              </a:ext>
            </a:extLst>
          </p:cNvPr>
          <p:cNvGrpSpPr/>
          <p:nvPr/>
        </p:nvGrpSpPr>
        <p:grpSpPr>
          <a:xfrm>
            <a:off x="3627451" y="3288799"/>
            <a:ext cx="12849197" cy="7204055"/>
            <a:chOff x="1059160" y="3587810"/>
            <a:chExt cx="12315879" cy="69050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13C0916-7A9A-ED6C-4C9E-502B45658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704"/>
            <a:stretch/>
          </p:blipFill>
          <p:spPr>
            <a:xfrm>
              <a:off x="1059160" y="3587810"/>
              <a:ext cx="12315879" cy="690504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5585D97-0FFA-683F-5122-7C4A7A7A3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19" t="414" r="103" b="91502"/>
            <a:stretch/>
          </p:blipFill>
          <p:spPr>
            <a:xfrm>
              <a:off x="11328400" y="8990984"/>
              <a:ext cx="1800170" cy="745021"/>
            </a:xfrm>
            <a:prstGeom prst="rect">
              <a:avLst/>
            </a:prstGeom>
          </p:spPr>
        </p:pic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05A4A0D1-2BD8-DC57-D746-FB4E5488F05C}"/>
              </a:ext>
            </a:extLst>
          </p:cNvPr>
          <p:cNvSpPr/>
          <p:nvPr/>
        </p:nvSpPr>
        <p:spPr>
          <a:xfrm>
            <a:off x="3925054" y="4160381"/>
            <a:ext cx="8382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AE92A20-ADED-C48D-C73B-4633D45D06BD}"/>
              </a:ext>
            </a:extLst>
          </p:cNvPr>
          <p:cNvSpPr/>
          <p:nvPr/>
        </p:nvSpPr>
        <p:spPr>
          <a:xfrm>
            <a:off x="13098327" y="3587804"/>
            <a:ext cx="16002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B4DE2FC-B131-FF52-8DD0-622877C1E5DA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14630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 err="1"/>
              <a:t>셀럽의</a:t>
            </a:r>
            <a:r>
              <a:rPr lang="ko-KR" altLang="en-US" kern="0" dirty="0"/>
              <a:t> 등급 상승과 이용률을 높이기 위한 방향 제시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FA08296C-50CA-38C1-38DC-848756B80B00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16586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2. </a:t>
            </a:r>
            <a:r>
              <a:rPr lang="ko-KR" altLang="en-US" sz="3600" kern="0" dirty="0"/>
              <a:t>지속적 활동 유도 </a:t>
            </a:r>
            <a:r>
              <a:rPr lang="en-US" altLang="ko-KR" sz="3600" kern="0" dirty="0"/>
              <a:t>: </a:t>
            </a:r>
            <a:r>
              <a:rPr lang="ko-KR" altLang="en-US" sz="3600" kern="0" dirty="0"/>
              <a:t>특정 시간대에 </a:t>
            </a:r>
            <a:r>
              <a:rPr lang="ko-KR" altLang="en-US" sz="3600" kern="0" dirty="0" err="1"/>
              <a:t>팬심</a:t>
            </a:r>
            <a:r>
              <a:rPr lang="en-US" altLang="ko-KR" sz="3600" kern="0" dirty="0"/>
              <a:t>M </a:t>
            </a:r>
            <a:r>
              <a:rPr lang="ko-KR" altLang="en-US" sz="3600" kern="0" dirty="0"/>
              <a:t>사용 유도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691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E7996FDF-EE5F-F986-EEC7-54CC868A6D5B}"/>
              </a:ext>
            </a:extLst>
          </p:cNvPr>
          <p:cNvSpPr txBox="1">
            <a:spLocks/>
          </p:cNvSpPr>
          <p:nvPr/>
        </p:nvSpPr>
        <p:spPr>
          <a:xfrm>
            <a:off x="985648" y="2454275"/>
            <a:ext cx="16915002" cy="8345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외로운 한국사회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3D884D-7D27-05C6-F90B-CB2F112EBB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96" y="3554334"/>
            <a:ext cx="5218853" cy="6215141"/>
          </a:xfrm>
          <a:prstGeom prst="rect">
            <a:avLst/>
          </a:prstGeom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B97AAB2-188F-9499-07E0-A52213CA828D}"/>
              </a:ext>
            </a:extLst>
          </p:cNvPr>
          <p:cNvSpPr txBox="1">
            <a:spLocks/>
          </p:cNvSpPr>
          <p:nvPr/>
        </p:nvSpPr>
        <p:spPr>
          <a:xfrm>
            <a:off x="1456949" y="9830177"/>
            <a:ext cx="592810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[TK_202204_TRY7628] 2022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외로움 관련 조사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92C914-31A1-F207-BA70-7056E16B8C94}"/>
              </a:ext>
            </a:extLst>
          </p:cNvPr>
          <p:cNvGrpSpPr/>
          <p:nvPr/>
        </p:nvGrpSpPr>
        <p:grpSpPr>
          <a:xfrm>
            <a:off x="6927850" y="3542638"/>
            <a:ext cx="11094203" cy="2310485"/>
            <a:chOff x="6927850" y="3542638"/>
            <a:chExt cx="11094203" cy="23104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59B12EC-C589-063C-9D4C-57F7D101A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05" b="18165"/>
            <a:stretch/>
          </p:blipFill>
          <p:spPr>
            <a:xfrm>
              <a:off x="6927850" y="3542638"/>
              <a:ext cx="8156864" cy="1654838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81B82AB-CE18-AEE3-6445-6326EA0D28E2}"/>
                </a:ext>
              </a:extLst>
            </p:cNvPr>
            <p:cNvCxnSpPr/>
            <p:nvPr/>
          </p:nvCxnSpPr>
          <p:spPr>
            <a:xfrm>
              <a:off x="8633956" y="4572000"/>
              <a:ext cx="6248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A61001D-5CF0-10DE-9FE7-CFA476960C48}"/>
                </a:ext>
              </a:extLst>
            </p:cNvPr>
            <p:cNvCxnSpPr>
              <a:cxnSpLocks/>
            </p:cNvCxnSpPr>
            <p:nvPr/>
          </p:nvCxnSpPr>
          <p:spPr>
            <a:xfrm>
              <a:off x="7179704" y="5135484"/>
              <a:ext cx="4853546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텍스트 개체 틀 1">
              <a:extLst>
                <a:ext uri="{FF2B5EF4-FFF2-40B4-BE49-F238E27FC236}">
                  <a16:creationId xmlns:a16="http://schemas.microsoft.com/office/drawing/2014/main" id="{ABD8E9A8-A7D0-2135-E89F-40BA1A8748DB}"/>
                </a:ext>
              </a:extLst>
            </p:cNvPr>
            <p:cNvSpPr txBox="1">
              <a:spLocks/>
            </p:cNvSpPr>
            <p:nvPr/>
          </p:nvSpPr>
          <p:spPr>
            <a:xfrm>
              <a:off x="7144940" y="5237570"/>
              <a:ext cx="10877113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출처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대인 갈등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사회적 스트레스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의사소통이 모바일 메신저 사용자의 외로움에 미치는 영향에 관한 연구       </a:t>
              </a:r>
              <a:b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-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삼육대학교 경영학과 부교수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임명성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endPara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86985C-90F0-E4F6-26F2-49CCF9217605}"/>
              </a:ext>
            </a:extLst>
          </p:cNvPr>
          <p:cNvGrpSpPr/>
          <p:nvPr/>
        </p:nvGrpSpPr>
        <p:grpSpPr>
          <a:xfrm>
            <a:off x="7144941" y="6531743"/>
            <a:ext cx="11060509" cy="3085332"/>
            <a:chOff x="7144941" y="6226943"/>
            <a:chExt cx="11060509" cy="308533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83CB733-4CF1-08C5-F834-469B74DC3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7" t="33472" r="11670"/>
            <a:stretch/>
          </p:blipFill>
          <p:spPr>
            <a:xfrm>
              <a:off x="7164206" y="6226943"/>
              <a:ext cx="11041244" cy="2475732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03DF76-C6A6-F4E6-6271-10AF95732A74}"/>
                </a:ext>
              </a:extLst>
            </p:cNvPr>
            <p:cNvCxnSpPr>
              <a:cxnSpLocks/>
            </p:cNvCxnSpPr>
            <p:nvPr/>
          </p:nvCxnSpPr>
          <p:spPr>
            <a:xfrm>
              <a:off x="9157030" y="6721475"/>
              <a:ext cx="886502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EEFC684-21F0-7201-7768-B3FB468F22CD}"/>
                </a:ext>
              </a:extLst>
            </p:cNvPr>
            <p:cNvCxnSpPr>
              <a:cxnSpLocks/>
            </p:cNvCxnSpPr>
            <p:nvPr/>
          </p:nvCxnSpPr>
          <p:spPr>
            <a:xfrm>
              <a:off x="9157030" y="7985879"/>
              <a:ext cx="886502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FDB68D8-474A-2DDB-BAF1-04D1F1B9D59D}"/>
                </a:ext>
              </a:extLst>
            </p:cNvPr>
            <p:cNvCxnSpPr>
              <a:cxnSpLocks/>
            </p:cNvCxnSpPr>
            <p:nvPr/>
          </p:nvCxnSpPr>
          <p:spPr>
            <a:xfrm>
              <a:off x="7226198" y="8579981"/>
              <a:ext cx="140775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A9F3290-5120-232D-2E2C-A1F3E719AA0A}"/>
                </a:ext>
              </a:extLst>
            </p:cNvPr>
            <p:cNvCxnSpPr>
              <a:cxnSpLocks/>
            </p:cNvCxnSpPr>
            <p:nvPr/>
          </p:nvCxnSpPr>
          <p:spPr>
            <a:xfrm>
              <a:off x="7226198" y="7347863"/>
              <a:ext cx="92085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텍스트 개체 틀 1">
              <a:extLst>
                <a:ext uri="{FF2B5EF4-FFF2-40B4-BE49-F238E27FC236}">
                  <a16:creationId xmlns:a16="http://schemas.microsoft.com/office/drawing/2014/main" id="{ECE86115-0D06-3ECB-0D3C-D5D145D388A1}"/>
                </a:ext>
              </a:extLst>
            </p:cNvPr>
            <p:cNvSpPr txBox="1">
              <a:spLocks/>
            </p:cNvSpPr>
            <p:nvPr/>
          </p:nvSpPr>
          <p:spPr>
            <a:xfrm>
              <a:off x="7144941" y="8696722"/>
              <a:ext cx="7402910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출처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팬데믹 시기의 대인 소통과 관계 친밀감 변화</a:t>
              </a:r>
              <a:b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-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성균관대학교 미디어커뮤니케이션학과 정다은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정성은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장혜정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endPara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35AF68A-84D1-246F-7223-BE7064AEE116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14630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 err="1"/>
              <a:t>셀럽의</a:t>
            </a:r>
            <a:r>
              <a:rPr lang="ko-KR" altLang="en-US" kern="0" dirty="0"/>
              <a:t> 등급 상승과 이용률을 높이기 위한 방향 제시</a:t>
            </a: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2FD7F475-CFE1-05B8-DFA8-59C1245C34B6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16586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2. </a:t>
            </a:r>
            <a:r>
              <a:rPr lang="ko-KR" altLang="en-US" sz="3600" kern="0" dirty="0"/>
              <a:t>지속적 활동 유도 </a:t>
            </a:r>
            <a:r>
              <a:rPr lang="en-US" altLang="ko-KR" sz="3600" kern="0" dirty="0"/>
              <a:t>: </a:t>
            </a:r>
            <a:r>
              <a:rPr lang="ko-KR" altLang="en-US" sz="3600" kern="0" dirty="0"/>
              <a:t>특정 시간대에 </a:t>
            </a:r>
            <a:r>
              <a:rPr lang="ko-KR" altLang="en-US" sz="3600" kern="0" dirty="0" err="1"/>
              <a:t>팬심</a:t>
            </a:r>
            <a:r>
              <a:rPr lang="en-US" altLang="ko-KR" sz="3600" kern="0" dirty="0"/>
              <a:t>M </a:t>
            </a:r>
            <a:r>
              <a:rPr lang="ko-KR" altLang="en-US" sz="3600" kern="0" dirty="0"/>
              <a:t>사용 유도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065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7C8FBA-62A3-D9ED-D895-FD4C8F974AFE}"/>
              </a:ext>
            </a:extLst>
          </p:cNvPr>
          <p:cNvSpPr txBox="1">
            <a:spLocks/>
          </p:cNvSpPr>
          <p:nvPr/>
        </p:nvSpPr>
        <p:spPr>
          <a:xfrm>
            <a:off x="985648" y="3622579"/>
            <a:ext cx="16915002" cy="3604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이용이 활발한 시간을 상기시켜 최소한 이 시간대 만큼은 사용할 수 있도록 유도</a:t>
            </a:r>
            <a:endParaRPr lang="en-US" altLang="ko-KR" sz="4000" b="1" dirty="0"/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지속적인 활용에 기여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퇴근시간과 잠들기 전 관계 형성을 통해 외로움 해소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팬들의 충성도를 높이고 깊은 관계로 발전</a:t>
            </a:r>
            <a:endParaRPr lang="ko-KR" altLang="en-US" sz="4000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0933CF5B-FC26-953B-9F6A-691605203471}"/>
              </a:ext>
            </a:extLst>
          </p:cNvPr>
          <p:cNvSpPr txBox="1">
            <a:spLocks/>
          </p:cNvSpPr>
          <p:nvPr/>
        </p:nvSpPr>
        <p:spPr>
          <a:xfrm>
            <a:off x="984250" y="2606675"/>
            <a:ext cx="6934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결과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C9F9A2-91E6-90A0-4E1C-79C7A3D5D20D}"/>
              </a:ext>
            </a:extLst>
          </p:cNvPr>
          <p:cNvSpPr/>
          <p:nvPr/>
        </p:nvSpPr>
        <p:spPr>
          <a:xfrm>
            <a:off x="679450" y="26847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oogle Shape;3819;p48">
            <a:extLst>
              <a:ext uri="{FF2B5EF4-FFF2-40B4-BE49-F238E27FC236}">
                <a16:creationId xmlns:a16="http://schemas.microsoft.com/office/drawing/2014/main" id="{7529C314-80F6-5ADD-0DEC-013F6436F7DB}"/>
              </a:ext>
            </a:extLst>
          </p:cNvPr>
          <p:cNvGrpSpPr/>
          <p:nvPr/>
        </p:nvGrpSpPr>
        <p:grpSpPr>
          <a:xfrm>
            <a:off x="14471650" y="5857474"/>
            <a:ext cx="3209258" cy="3919110"/>
            <a:chOff x="2473900" y="225896"/>
            <a:chExt cx="3899746" cy="4762328"/>
          </a:xfrm>
        </p:grpSpPr>
        <p:sp>
          <p:nvSpPr>
            <p:cNvPr id="12" name="Google Shape;3820;p48">
              <a:extLst>
                <a:ext uri="{FF2B5EF4-FFF2-40B4-BE49-F238E27FC236}">
                  <a16:creationId xmlns:a16="http://schemas.microsoft.com/office/drawing/2014/main" id="{24E8C2FD-866A-A9A6-2E1F-B16F8EF51C6B}"/>
                </a:ext>
              </a:extLst>
            </p:cNvPr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821;p48">
              <a:extLst>
                <a:ext uri="{FF2B5EF4-FFF2-40B4-BE49-F238E27FC236}">
                  <a16:creationId xmlns:a16="http://schemas.microsoft.com/office/drawing/2014/main" id="{E171B761-7F88-B9FD-CD5B-2E512592A50E}"/>
                </a:ext>
              </a:extLst>
            </p:cNvPr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822;p48">
              <a:extLst>
                <a:ext uri="{FF2B5EF4-FFF2-40B4-BE49-F238E27FC236}">
                  <a16:creationId xmlns:a16="http://schemas.microsoft.com/office/drawing/2014/main" id="{FFEC9FBC-C3C6-53F9-67DA-64558524167E}"/>
                </a:ext>
              </a:extLst>
            </p:cNvPr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823;p48">
              <a:extLst>
                <a:ext uri="{FF2B5EF4-FFF2-40B4-BE49-F238E27FC236}">
                  <a16:creationId xmlns:a16="http://schemas.microsoft.com/office/drawing/2014/main" id="{D8DF9B25-EFAA-58F1-2214-240B4CF9FF04}"/>
                </a:ext>
              </a:extLst>
            </p:cNvPr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824;p48">
              <a:extLst>
                <a:ext uri="{FF2B5EF4-FFF2-40B4-BE49-F238E27FC236}">
                  <a16:creationId xmlns:a16="http://schemas.microsoft.com/office/drawing/2014/main" id="{6628E1A3-5884-063A-FC95-ECB758A5A779}"/>
                </a:ext>
              </a:extLst>
            </p:cNvPr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825;p48">
              <a:extLst>
                <a:ext uri="{FF2B5EF4-FFF2-40B4-BE49-F238E27FC236}">
                  <a16:creationId xmlns:a16="http://schemas.microsoft.com/office/drawing/2014/main" id="{16FF27AA-4D69-B405-9528-5A06D83A3BD4}"/>
                </a:ext>
              </a:extLst>
            </p:cNvPr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826;p48">
              <a:extLst>
                <a:ext uri="{FF2B5EF4-FFF2-40B4-BE49-F238E27FC236}">
                  <a16:creationId xmlns:a16="http://schemas.microsoft.com/office/drawing/2014/main" id="{9093B218-FE74-E40A-4CB2-8BA36A7F38F2}"/>
                </a:ext>
              </a:extLst>
            </p:cNvPr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827;p48">
              <a:extLst>
                <a:ext uri="{FF2B5EF4-FFF2-40B4-BE49-F238E27FC236}">
                  <a16:creationId xmlns:a16="http://schemas.microsoft.com/office/drawing/2014/main" id="{3E99543B-6867-B595-3B90-228E50D705D1}"/>
                </a:ext>
              </a:extLst>
            </p:cNvPr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828;p48">
              <a:extLst>
                <a:ext uri="{FF2B5EF4-FFF2-40B4-BE49-F238E27FC236}">
                  <a16:creationId xmlns:a16="http://schemas.microsoft.com/office/drawing/2014/main" id="{513CC756-3C45-2D96-BDDF-9EC3DB0BCE68}"/>
                </a:ext>
              </a:extLst>
            </p:cNvPr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829;p48">
              <a:extLst>
                <a:ext uri="{FF2B5EF4-FFF2-40B4-BE49-F238E27FC236}">
                  <a16:creationId xmlns:a16="http://schemas.microsoft.com/office/drawing/2014/main" id="{C334958E-C809-556D-D7D2-1FA9A4BC628B}"/>
                </a:ext>
              </a:extLst>
            </p:cNvPr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830;p48">
              <a:extLst>
                <a:ext uri="{FF2B5EF4-FFF2-40B4-BE49-F238E27FC236}">
                  <a16:creationId xmlns:a16="http://schemas.microsoft.com/office/drawing/2014/main" id="{A131555B-033D-4D50-AD9E-80B7FA2CF5FB}"/>
                </a:ext>
              </a:extLst>
            </p:cNvPr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831;p48">
              <a:extLst>
                <a:ext uri="{FF2B5EF4-FFF2-40B4-BE49-F238E27FC236}">
                  <a16:creationId xmlns:a16="http://schemas.microsoft.com/office/drawing/2014/main" id="{2D641BEF-6D8D-EAF1-4009-DFF4CA1612BC}"/>
                </a:ext>
              </a:extLst>
            </p:cNvPr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832;p48">
              <a:extLst>
                <a:ext uri="{FF2B5EF4-FFF2-40B4-BE49-F238E27FC236}">
                  <a16:creationId xmlns:a16="http://schemas.microsoft.com/office/drawing/2014/main" id="{AD05BC27-410F-CC8E-A074-B05F73007E37}"/>
                </a:ext>
              </a:extLst>
            </p:cNvPr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833;p48">
              <a:extLst>
                <a:ext uri="{FF2B5EF4-FFF2-40B4-BE49-F238E27FC236}">
                  <a16:creationId xmlns:a16="http://schemas.microsoft.com/office/drawing/2014/main" id="{1C6D236A-51B9-7A56-407E-45FD23BF9239}"/>
                </a:ext>
              </a:extLst>
            </p:cNvPr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834;p48">
              <a:extLst>
                <a:ext uri="{FF2B5EF4-FFF2-40B4-BE49-F238E27FC236}">
                  <a16:creationId xmlns:a16="http://schemas.microsoft.com/office/drawing/2014/main" id="{FE9CD712-399D-7B79-05D8-551D7277289C}"/>
                </a:ext>
              </a:extLst>
            </p:cNvPr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835;p48">
              <a:extLst>
                <a:ext uri="{FF2B5EF4-FFF2-40B4-BE49-F238E27FC236}">
                  <a16:creationId xmlns:a16="http://schemas.microsoft.com/office/drawing/2014/main" id="{3085AA3D-1CBE-EAC0-1D24-1D9C8205FFEC}"/>
                </a:ext>
              </a:extLst>
            </p:cNvPr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836;p48">
              <a:extLst>
                <a:ext uri="{FF2B5EF4-FFF2-40B4-BE49-F238E27FC236}">
                  <a16:creationId xmlns:a16="http://schemas.microsoft.com/office/drawing/2014/main" id="{13DFC908-41B5-AF6F-B26E-594FA7B2A3B0}"/>
                </a:ext>
              </a:extLst>
            </p:cNvPr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837;p48">
              <a:extLst>
                <a:ext uri="{FF2B5EF4-FFF2-40B4-BE49-F238E27FC236}">
                  <a16:creationId xmlns:a16="http://schemas.microsoft.com/office/drawing/2014/main" id="{0FDE47EB-95A6-BAFE-A11C-92FB30E89B63}"/>
                </a:ext>
              </a:extLst>
            </p:cNvPr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838;p48">
              <a:extLst>
                <a:ext uri="{FF2B5EF4-FFF2-40B4-BE49-F238E27FC236}">
                  <a16:creationId xmlns:a16="http://schemas.microsoft.com/office/drawing/2014/main" id="{3C1E6C8F-53BA-00DE-1995-FA1F8C37BF63}"/>
                </a:ext>
              </a:extLst>
            </p:cNvPr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839;p48">
              <a:extLst>
                <a:ext uri="{FF2B5EF4-FFF2-40B4-BE49-F238E27FC236}">
                  <a16:creationId xmlns:a16="http://schemas.microsoft.com/office/drawing/2014/main" id="{F5178935-B499-674C-72D9-B79156F51561}"/>
                </a:ext>
              </a:extLst>
            </p:cNvPr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840;p48">
              <a:extLst>
                <a:ext uri="{FF2B5EF4-FFF2-40B4-BE49-F238E27FC236}">
                  <a16:creationId xmlns:a16="http://schemas.microsoft.com/office/drawing/2014/main" id="{745482DF-E6EE-4397-A34C-1AE0B91B9373}"/>
                </a:ext>
              </a:extLst>
            </p:cNvPr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841;p48">
              <a:extLst>
                <a:ext uri="{FF2B5EF4-FFF2-40B4-BE49-F238E27FC236}">
                  <a16:creationId xmlns:a16="http://schemas.microsoft.com/office/drawing/2014/main" id="{AA7449F3-CBCC-AD13-F3D3-EAF77EEE0639}"/>
                </a:ext>
              </a:extLst>
            </p:cNvPr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842;p48">
              <a:extLst>
                <a:ext uri="{FF2B5EF4-FFF2-40B4-BE49-F238E27FC236}">
                  <a16:creationId xmlns:a16="http://schemas.microsoft.com/office/drawing/2014/main" id="{A1FABFA4-05EB-2542-A221-59016AF076D6}"/>
                </a:ext>
              </a:extLst>
            </p:cNvPr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843;p48">
              <a:extLst>
                <a:ext uri="{FF2B5EF4-FFF2-40B4-BE49-F238E27FC236}">
                  <a16:creationId xmlns:a16="http://schemas.microsoft.com/office/drawing/2014/main" id="{8D158EA2-148A-5065-E234-DFFE778D0BA6}"/>
                </a:ext>
              </a:extLst>
            </p:cNvPr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844;p48">
              <a:extLst>
                <a:ext uri="{FF2B5EF4-FFF2-40B4-BE49-F238E27FC236}">
                  <a16:creationId xmlns:a16="http://schemas.microsoft.com/office/drawing/2014/main" id="{7D55BDC9-AF28-C81B-2C86-36E154759D27}"/>
                </a:ext>
              </a:extLst>
            </p:cNvPr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845;p48">
              <a:extLst>
                <a:ext uri="{FF2B5EF4-FFF2-40B4-BE49-F238E27FC236}">
                  <a16:creationId xmlns:a16="http://schemas.microsoft.com/office/drawing/2014/main" id="{BF9758D9-D014-68B1-A52A-74AED0986D8C}"/>
                </a:ext>
              </a:extLst>
            </p:cNvPr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46;p48">
              <a:extLst>
                <a:ext uri="{FF2B5EF4-FFF2-40B4-BE49-F238E27FC236}">
                  <a16:creationId xmlns:a16="http://schemas.microsoft.com/office/drawing/2014/main" id="{F35F43C5-B4F9-8792-9A59-B72D8D65D187}"/>
                </a:ext>
              </a:extLst>
            </p:cNvPr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847;p48">
              <a:extLst>
                <a:ext uri="{FF2B5EF4-FFF2-40B4-BE49-F238E27FC236}">
                  <a16:creationId xmlns:a16="http://schemas.microsoft.com/office/drawing/2014/main" id="{3E2B5266-8322-441A-C12A-E2D0FC24E114}"/>
                </a:ext>
              </a:extLst>
            </p:cNvPr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848;p48">
              <a:extLst>
                <a:ext uri="{FF2B5EF4-FFF2-40B4-BE49-F238E27FC236}">
                  <a16:creationId xmlns:a16="http://schemas.microsoft.com/office/drawing/2014/main" id="{D2E4C4A4-D310-EFB8-F374-2BB61E0C11EB}"/>
                </a:ext>
              </a:extLst>
            </p:cNvPr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849;p48">
              <a:extLst>
                <a:ext uri="{FF2B5EF4-FFF2-40B4-BE49-F238E27FC236}">
                  <a16:creationId xmlns:a16="http://schemas.microsoft.com/office/drawing/2014/main" id="{0BFAA85D-9512-B232-5606-FB7B8BB92C16}"/>
                </a:ext>
              </a:extLst>
            </p:cNvPr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850;p48">
              <a:extLst>
                <a:ext uri="{FF2B5EF4-FFF2-40B4-BE49-F238E27FC236}">
                  <a16:creationId xmlns:a16="http://schemas.microsoft.com/office/drawing/2014/main" id="{E5650D62-BB97-1E8B-29D1-C5C561E13A5B}"/>
                </a:ext>
              </a:extLst>
            </p:cNvPr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851;p48">
              <a:extLst>
                <a:ext uri="{FF2B5EF4-FFF2-40B4-BE49-F238E27FC236}">
                  <a16:creationId xmlns:a16="http://schemas.microsoft.com/office/drawing/2014/main" id="{B4E0364F-B2B3-BD73-2641-48E9CBB287CD}"/>
                </a:ext>
              </a:extLst>
            </p:cNvPr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852;p48">
              <a:extLst>
                <a:ext uri="{FF2B5EF4-FFF2-40B4-BE49-F238E27FC236}">
                  <a16:creationId xmlns:a16="http://schemas.microsoft.com/office/drawing/2014/main" id="{CFC23FAA-009E-010A-B315-8D11059DCA92}"/>
                </a:ext>
              </a:extLst>
            </p:cNvPr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853;p48">
              <a:extLst>
                <a:ext uri="{FF2B5EF4-FFF2-40B4-BE49-F238E27FC236}">
                  <a16:creationId xmlns:a16="http://schemas.microsoft.com/office/drawing/2014/main" id="{8DC73007-23A9-AE95-D58E-5A507F4B620C}"/>
                </a:ext>
              </a:extLst>
            </p:cNvPr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854;p48">
              <a:extLst>
                <a:ext uri="{FF2B5EF4-FFF2-40B4-BE49-F238E27FC236}">
                  <a16:creationId xmlns:a16="http://schemas.microsoft.com/office/drawing/2014/main" id="{531F11B3-1BB4-0860-638A-422A8B1AD1EB}"/>
                </a:ext>
              </a:extLst>
            </p:cNvPr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855;p48">
              <a:extLst>
                <a:ext uri="{FF2B5EF4-FFF2-40B4-BE49-F238E27FC236}">
                  <a16:creationId xmlns:a16="http://schemas.microsoft.com/office/drawing/2014/main" id="{0C6513DC-9F4C-3860-F7E5-BA57365FECC9}"/>
                </a:ext>
              </a:extLst>
            </p:cNvPr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856;p48">
              <a:extLst>
                <a:ext uri="{FF2B5EF4-FFF2-40B4-BE49-F238E27FC236}">
                  <a16:creationId xmlns:a16="http://schemas.microsoft.com/office/drawing/2014/main" id="{B4E85095-0694-5D01-C829-504A3E2B3864}"/>
                </a:ext>
              </a:extLst>
            </p:cNvPr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857;p48">
              <a:extLst>
                <a:ext uri="{FF2B5EF4-FFF2-40B4-BE49-F238E27FC236}">
                  <a16:creationId xmlns:a16="http://schemas.microsoft.com/office/drawing/2014/main" id="{41CA124D-68E8-18E5-AB7F-0B94FAAFC32E}"/>
                </a:ext>
              </a:extLst>
            </p:cNvPr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858;p48">
              <a:extLst>
                <a:ext uri="{FF2B5EF4-FFF2-40B4-BE49-F238E27FC236}">
                  <a16:creationId xmlns:a16="http://schemas.microsoft.com/office/drawing/2014/main" id="{21BE5083-97DD-F4C8-6F76-E80C7AEF71F5}"/>
                </a:ext>
              </a:extLst>
            </p:cNvPr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859;p48">
              <a:extLst>
                <a:ext uri="{FF2B5EF4-FFF2-40B4-BE49-F238E27FC236}">
                  <a16:creationId xmlns:a16="http://schemas.microsoft.com/office/drawing/2014/main" id="{AF118652-0CB9-8B05-D080-954B1111006B}"/>
                </a:ext>
              </a:extLst>
            </p:cNvPr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860;p48">
              <a:extLst>
                <a:ext uri="{FF2B5EF4-FFF2-40B4-BE49-F238E27FC236}">
                  <a16:creationId xmlns:a16="http://schemas.microsoft.com/office/drawing/2014/main" id="{EA428F5E-E921-780C-F38A-A6212D9602DD}"/>
                </a:ext>
              </a:extLst>
            </p:cNvPr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861;p48">
              <a:extLst>
                <a:ext uri="{FF2B5EF4-FFF2-40B4-BE49-F238E27FC236}">
                  <a16:creationId xmlns:a16="http://schemas.microsoft.com/office/drawing/2014/main" id="{833478CF-1C57-CDA8-83C2-DFF2BA67DD0F}"/>
                </a:ext>
              </a:extLst>
            </p:cNvPr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862;p48">
              <a:extLst>
                <a:ext uri="{FF2B5EF4-FFF2-40B4-BE49-F238E27FC236}">
                  <a16:creationId xmlns:a16="http://schemas.microsoft.com/office/drawing/2014/main" id="{B8560C52-29BC-96F1-F6E8-01B6B1D8AC08}"/>
                </a:ext>
              </a:extLst>
            </p:cNvPr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863;p48">
              <a:extLst>
                <a:ext uri="{FF2B5EF4-FFF2-40B4-BE49-F238E27FC236}">
                  <a16:creationId xmlns:a16="http://schemas.microsoft.com/office/drawing/2014/main" id="{BA978BF4-A04A-25B0-0FF0-9EC4EB0A0704}"/>
                </a:ext>
              </a:extLst>
            </p:cNvPr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864;p48">
              <a:extLst>
                <a:ext uri="{FF2B5EF4-FFF2-40B4-BE49-F238E27FC236}">
                  <a16:creationId xmlns:a16="http://schemas.microsoft.com/office/drawing/2014/main" id="{D4579E02-9C5A-2DAB-178C-D685F3FCA322}"/>
                </a:ext>
              </a:extLst>
            </p:cNvPr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865;p48">
              <a:extLst>
                <a:ext uri="{FF2B5EF4-FFF2-40B4-BE49-F238E27FC236}">
                  <a16:creationId xmlns:a16="http://schemas.microsoft.com/office/drawing/2014/main" id="{B5725A9C-5F18-6165-A7DD-2B98D16E82AF}"/>
                </a:ext>
              </a:extLst>
            </p:cNvPr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866;p48">
              <a:extLst>
                <a:ext uri="{FF2B5EF4-FFF2-40B4-BE49-F238E27FC236}">
                  <a16:creationId xmlns:a16="http://schemas.microsoft.com/office/drawing/2014/main" id="{9F30C9F8-49F5-5BEE-80A8-01279178709E}"/>
                </a:ext>
              </a:extLst>
            </p:cNvPr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867;p48">
              <a:extLst>
                <a:ext uri="{FF2B5EF4-FFF2-40B4-BE49-F238E27FC236}">
                  <a16:creationId xmlns:a16="http://schemas.microsoft.com/office/drawing/2014/main" id="{CF6ED38D-93C4-0A85-EF8B-4D6497A2A30F}"/>
                </a:ext>
              </a:extLst>
            </p:cNvPr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868;p48">
              <a:extLst>
                <a:ext uri="{FF2B5EF4-FFF2-40B4-BE49-F238E27FC236}">
                  <a16:creationId xmlns:a16="http://schemas.microsoft.com/office/drawing/2014/main" id="{8847EA03-BD7C-B89A-DFD9-1FD9D4E3E6A6}"/>
                </a:ext>
              </a:extLst>
            </p:cNvPr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869;p48">
              <a:extLst>
                <a:ext uri="{FF2B5EF4-FFF2-40B4-BE49-F238E27FC236}">
                  <a16:creationId xmlns:a16="http://schemas.microsoft.com/office/drawing/2014/main" id="{1F03E072-C274-8908-77C0-2D96DDC74C1E}"/>
                </a:ext>
              </a:extLst>
            </p:cNvPr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870;p48">
              <a:extLst>
                <a:ext uri="{FF2B5EF4-FFF2-40B4-BE49-F238E27FC236}">
                  <a16:creationId xmlns:a16="http://schemas.microsoft.com/office/drawing/2014/main" id="{2C459621-248D-1288-714A-72548DEAEC68}"/>
                </a:ext>
              </a:extLst>
            </p:cNvPr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871;p48">
              <a:extLst>
                <a:ext uri="{FF2B5EF4-FFF2-40B4-BE49-F238E27FC236}">
                  <a16:creationId xmlns:a16="http://schemas.microsoft.com/office/drawing/2014/main" id="{7C9A0C7E-A847-211E-38BA-EFD74DBB7CC6}"/>
                </a:ext>
              </a:extLst>
            </p:cNvPr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872;p48">
              <a:extLst>
                <a:ext uri="{FF2B5EF4-FFF2-40B4-BE49-F238E27FC236}">
                  <a16:creationId xmlns:a16="http://schemas.microsoft.com/office/drawing/2014/main" id="{BCB1E3C6-F84D-0563-813A-28724B336CB6}"/>
                </a:ext>
              </a:extLst>
            </p:cNvPr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873;p48">
              <a:extLst>
                <a:ext uri="{FF2B5EF4-FFF2-40B4-BE49-F238E27FC236}">
                  <a16:creationId xmlns:a16="http://schemas.microsoft.com/office/drawing/2014/main" id="{EB88E859-5F4C-29AE-F76A-817BA1D594B5}"/>
                </a:ext>
              </a:extLst>
            </p:cNvPr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874;p48">
              <a:extLst>
                <a:ext uri="{FF2B5EF4-FFF2-40B4-BE49-F238E27FC236}">
                  <a16:creationId xmlns:a16="http://schemas.microsoft.com/office/drawing/2014/main" id="{1C1166A6-765B-97F1-7263-1424DAE1FCEE}"/>
                </a:ext>
              </a:extLst>
            </p:cNvPr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875;p48">
              <a:extLst>
                <a:ext uri="{FF2B5EF4-FFF2-40B4-BE49-F238E27FC236}">
                  <a16:creationId xmlns:a16="http://schemas.microsoft.com/office/drawing/2014/main" id="{2FE10D8B-1B60-CCC2-575F-4B3D77743376}"/>
                </a:ext>
              </a:extLst>
            </p:cNvPr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876;p48">
              <a:extLst>
                <a:ext uri="{FF2B5EF4-FFF2-40B4-BE49-F238E27FC236}">
                  <a16:creationId xmlns:a16="http://schemas.microsoft.com/office/drawing/2014/main" id="{A6BB786A-85A6-63A3-E650-C87F76C2B8DD}"/>
                </a:ext>
              </a:extLst>
            </p:cNvPr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877;p48">
              <a:extLst>
                <a:ext uri="{FF2B5EF4-FFF2-40B4-BE49-F238E27FC236}">
                  <a16:creationId xmlns:a16="http://schemas.microsoft.com/office/drawing/2014/main" id="{079187C1-912E-D284-217C-5D651E612E5A}"/>
                </a:ext>
              </a:extLst>
            </p:cNvPr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" name="Google Shape;3878;p48">
              <a:extLst>
                <a:ext uri="{FF2B5EF4-FFF2-40B4-BE49-F238E27FC236}">
                  <a16:creationId xmlns:a16="http://schemas.microsoft.com/office/drawing/2014/main" id="{20C0546E-072F-80F9-832F-17BEC639DDA0}"/>
                </a:ext>
              </a:extLst>
            </p:cNvPr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89" name="Google Shape;3879;p48">
                <a:extLst>
                  <a:ext uri="{FF2B5EF4-FFF2-40B4-BE49-F238E27FC236}">
                    <a16:creationId xmlns:a16="http://schemas.microsoft.com/office/drawing/2014/main" id="{CF64EFBF-EAF9-EF08-B623-F7138CCA0985}"/>
                  </a:ext>
                </a:extLst>
              </p:cNvPr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880;p48">
                <a:extLst>
                  <a:ext uri="{FF2B5EF4-FFF2-40B4-BE49-F238E27FC236}">
                    <a16:creationId xmlns:a16="http://schemas.microsoft.com/office/drawing/2014/main" id="{DF51837A-7916-7D9D-4AAF-66E25DA43DD1}"/>
                  </a:ext>
                </a:extLst>
              </p:cNvPr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881;p48">
                <a:extLst>
                  <a:ext uri="{FF2B5EF4-FFF2-40B4-BE49-F238E27FC236}">
                    <a16:creationId xmlns:a16="http://schemas.microsoft.com/office/drawing/2014/main" id="{42CE5CD6-1236-2402-735C-9A41E7A823D6}"/>
                  </a:ext>
                </a:extLst>
              </p:cNvPr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882;p48">
                <a:extLst>
                  <a:ext uri="{FF2B5EF4-FFF2-40B4-BE49-F238E27FC236}">
                    <a16:creationId xmlns:a16="http://schemas.microsoft.com/office/drawing/2014/main" id="{96DB80CD-D5F1-1163-370A-695871173185}"/>
                  </a:ext>
                </a:extLst>
              </p:cNvPr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883;p48">
                <a:extLst>
                  <a:ext uri="{FF2B5EF4-FFF2-40B4-BE49-F238E27FC236}">
                    <a16:creationId xmlns:a16="http://schemas.microsoft.com/office/drawing/2014/main" id="{73B3AC45-5187-30D4-1A18-73BF8DFA96C6}"/>
                  </a:ext>
                </a:extLst>
              </p:cNvPr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884;p48">
                <a:extLst>
                  <a:ext uri="{FF2B5EF4-FFF2-40B4-BE49-F238E27FC236}">
                    <a16:creationId xmlns:a16="http://schemas.microsoft.com/office/drawing/2014/main" id="{734407EC-CFAB-176F-A774-7468CC6A4127}"/>
                  </a:ext>
                </a:extLst>
              </p:cNvPr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885;p48">
                <a:extLst>
                  <a:ext uri="{FF2B5EF4-FFF2-40B4-BE49-F238E27FC236}">
                    <a16:creationId xmlns:a16="http://schemas.microsoft.com/office/drawing/2014/main" id="{DBC96EF1-AA0A-E818-353E-4675B153FA65}"/>
                  </a:ext>
                </a:extLst>
              </p:cNvPr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886;p48">
                <a:extLst>
                  <a:ext uri="{FF2B5EF4-FFF2-40B4-BE49-F238E27FC236}">
                    <a16:creationId xmlns:a16="http://schemas.microsoft.com/office/drawing/2014/main" id="{F8C3B0B3-7464-0056-FB52-3EF5F78128DA}"/>
                  </a:ext>
                </a:extLst>
              </p:cNvPr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887;p48">
                <a:extLst>
                  <a:ext uri="{FF2B5EF4-FFF2-40B4-BE49-F238E27FC236}">
                    <a16:creationId xmlns:a16="http://schemas.microsoft.com/office/drawing/2014/main" id="{6442CDD2-E8F1-2101-C863-982898AD6395}"/>
                  </a:ext>
                </a:extLst>
              </p:cNvPr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888;p48">
                <a:extLst>
                  <a:ext uri="{FF2B5EF4-FFF2-40B4-BE49-F238E27FC236}">
                    <a16:creationId xmlns:a16="http://schemas.microsoft.com/office/drawing/2014/main" id="{FF0A923A-FE8D-8735-16B3-C2F40201EF9B}"/>
                  </a:ext>
                </a:extLst>
              </p:cNvPr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89;p48">
                <a:extLst>
                  <a:ext uri="{FF2B5EF4-FFF2-40B4-BE49-F238E27FC236}">
                    <a16:creationId xmlns:a16="http://schemas.microsoft.com/office/drawing/2014/main" id="{26106FBB-C84B-26AB-5A14-6C525231F1C0}"/>
                  </a:ext>
                </a:extLst>
              </p:cNvPr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90;p48">
                <a:extLst>
                  <a:ext uri="{FF2B5EF4-FFF2-40B4-BE49-F238E27FC236}">
                    <a16:creationId xmlns:a16="http://schemas.microsoft.com/office/drawing/2014/main" id="{53558022-C85A-7171-E93B-394B0D57977C}"/>
                  </a:ext>
                </a:extLst>
              </p:cNvPr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891;p48">
                <a:extLst>
                  <a:ext uri="{FF2B5EF4-FFF2-40B4-BE49-F238E27FC236}">
                    <a16:creationId xmlns:a16="http://schemas.microsoft.com/office/drawing/2014/main" id="{746427C9-8BE9-5A3E-879F-B5DF48DDA8E2}"/>
                  </a:ext>
                </a:extLst>
              </p:cNvPr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892;p48">
                <a:extLst>
                  <a:ext uri="{FF2B5EF4-FFF2-40B4-BE49-F238E27FC236}">
                    <a16:creationId xmlns:a16="http://schemas.microsoft.com/office/drawing/2014/main" id="{33DD817A-2E91-6709-018E-DC0F551DDD16}"/>
                  </a:ext>
                </a:extLst>
              </p:cNvPr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893;p48">
                <a:extLst>
                  <a:ext uri="{FF2B5EF4-FFF2-40B4-BE49-F238E27FC236}">
                    <a16:creationId xmlns:a16="http://schemas.microsoft.com/office/drawing/2014/main" id="{A2B98F90-12ED-9151-6254-CC84655338E2}"/>
                  </a:ext>
                </a:extLst>
              </p:cNvPr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894;p48">
                <a:extLst>
                  <a:ext uri="{FF2B5EF4-FFF2-40B4-BE49-F238E27FC236}">
                    <a16:creationId xmlns:a16="http://schemas.microsoft.com/office/drawing/2014/main" id="{D07668E7-14C1-5104-BA7B-27187A6C1693}"/>
                  </a:ext>
                </a:extLst>
              </p:cNvPr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895;p48">
                <a:extLst>
                  <a:ext uri="{FF2B5EF4-FFF2-40B4-BE49-F238E27FC236}">
                    <a16:creationId xmlns:a16="http://schemas.microsoft.com/office/drawing/2014/main" id="{1DEEF4D1-428C-44C4-2F69-12537E908789}"/>
                  </a:ext>
                </a:extLst>
              </p:cNvPr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896;p48">
                <a:extLst>
                  <a:ext uri="{FF2B5EF4-FFF2-40B4-BE49-F238E27FC236}">
                    <a16:creationId xmlns:a16="http://schemas.microsoft.com/office/drawing/2014/main" id="{68CB2861-D09A-329C-B81D-C42EF6ECD47D}"/>
                  </a:ext>
                </a:extLst>
              </p:cNvPr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897;p48">
                <a:extLst>
                  <a:ext uri="{FF2B5EF4-FFF2-40B4-BE49-F238E27FC236}">
                    <a16:creationId xmlns:a16="http://schemas.microsoft.com/office/drawing/2014/main" id="{E7BED654-8AF7-15C1-8A79-A8E4F69CC5D1}"/>
                  </a:ext>
                </a:extLst>
              </p:cNvPr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898;p48">
                <a:extLst>
                  <a:ext uri="{FF2B5EF4-FFF2-40B4-BE49-F238E27FC236}">
                    <a16:creationId xmlns:a16="http://schemas.microsoft.com/office/drawing/2014/main" id="{49DC9E8F-738B-1A81-7058-B1C8AE39B360}"/>
                  </a:ext>
                </a:extLst>
              </p:cNvPr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201008" tIns="100477" rIns="201008" bIns="100477" anchor="ctr" anchorCtr="0">
                <a:noAutofit/>
              </a:bodyPr>
              <a:lstStyle/>
              <a:p>
                <a:endParaRPr sz="395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" name="Google Shape;3899;p48">
              <a:extLst>
                <a:ext uri="{FF2B5EF4-FFF2-40B4-BE49-F238E27FC236}">
                  <a16:creationId xmlns:a16="http://schemas.microsoft.com/office/drawing/2014/main" id="{6DD7123F-BCCB-AE1E-9EDD-8DB16979891A}"/>
                </a:ext>
              </a:extLst>
            </p:cNvPr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900;p48">
              <a:extLst>
                <a:ext uri="{FF2B5EF4-FFF2-40B4-BE49-F238E27FC236}">
                  <a16:creationId xmlns:a16="http://schemas.microsoft.com/office/drawing/2014/main" id="{00BAAD66-B738-31A1-23A1-5A692E660644}"/>
                </a:ext>
              </a:extLst>
            </p:cNvPr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901;p48">
              <a:extLst>
                <a:ext uri="{FF2B5EF4-FFF2-40B4-BE49-F238E27FC236}">
                  <a16:creationId xmlns:a16="http://schemas.microsoft.com/office/drawing/2014/main" id="{5BA2D2AF-9D07-F400-C2AC-48E9AB2BED9C}"/>
                </a:ext>
              </a:extLst>
            </p:cNvPr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902;p48">
              <a:extLst>
                <a:ext uri="{FF2B5EF4-FFF2-40B4-BE49-F238E27FC236}">
                  <a16:creationId xmlns:a16="http://schemas.microsoft.com/office/drawing/2014/main" id="{BA129081-9AFF-25FF-D8E2-E332D7FFBF22}"/>
                </a:ext>
              </a:extLst>
            </p:cNvPr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903;p48">
              <a:extLst>
                <a:ext uri="{FF2B5EF4-FFF2-40B4-BE49-F238E27FC236}">
                  <a16:creationId xmlns:a16="http://schemas.microsoft.com/office/drawing/2014/main" id="{3BFAA280-5F4C-A7EA-5AC3-15B732BBC27D}"/>
                </a:ext>
              </a:extLst>
            </p:cNvPr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904;p48">
              <a:extLst>
                <a:ext uri="{FF2B5EF4-FFF2-40B4-BE49-F238E27FC236}">
                  <a16:creationId xmlns:a16="http://schemas.microsoft.com/office/drawing/2014/main" id="{271D0137-4D3E-79C7-1EB5-115AD0F295E7}"/>
                </a:ext>
              </a:extLst>
            </p:cNvPr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905;p48">
              <a:extLst>
                <a:ext uri="{FF2B5EF4-FFF2-40B4-BE49-F238E27FC236}">
                  <a16:creationId xmlns:a16="http://schemas.microsoft.com/office/drawing/2014/main" id="{09DBAE2B-C04A-AD6E-F7D7-DB5A38E66A95}"/>
                </a:ext>
              </a:extLst>
            </p:cNvPr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906;p48">
              <a:extLst>
                <a:ext uri="{FF2B5EF4-FFF2-40B4-BE49-F238E27FC236}">
                  <a16:creationId xmlns:a16="http://schemas.microsoft.com/office/drawing/2014/main" id="{9FA714E5-F7BC-FA65-2028-1F2F602F8767}"/>
                </a:ext>
              </a:extLst>
            </p:cNvPr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907;p48">
              <a:extLst>
                <a:ext uri="{FF2B5EF4-FFF2-40B4-BE49-F238E27FC236}">
                  <a16:creationId xmlns:a16="http://schemas.microsoft.com/office/drawing/2014/main" id="{610E05BA-1384-164D-5BD6-3D3C326B2643}"/>
                </a:ext>
              </a:extLst>
            </p:cNvPr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908;p48">
              <a:extLst>
                <a:ext uri="{FF2B5EF4-FFF2-40B4-BE49-F238E27FC236}">
                  <a16:creationId xmlns:a16="http://schemas.microsoft.com/office/drawing/2014/main" id="{CB660834-C6E3-0E69-E585-25438F2E9777}"/>
                </a:ext>
              </a:extLst>
            </p:cNvPr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909;p48">
              <a:extLst>
                <a:ext uri="{FF2B5EF4-FFF2-40B4-BE49-F238E27FC236}">
                  <a16:creationId xmlns:a16="http://schemas.microsoft.com/office/drawing/2014/main" id="{A6AA3B0B-28B0-9084-25CF-49A28F3F8A6A}"/>
                </a:ext>
              </a:extLst>
            </p:cNvPr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910;p48">
              <a:extLst>
                <a:ext uri="{FF2B5EF4-FFF2-40B4-BE49-F238E27FC236}">
                  <a16:creationId xmlns:a16="http://schemas.microsoft.com/office/drawing/2014/main" id="{EB20BE92-FFC8-9E06-9C17-16F0FD65C9F9}"/>
                </a:ext>
              </a:extLst>
            </p:cNvPr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911;p48">
              <a:extLst>
                <a:ext uri="{FF2B5EF4-FFF2-40B4-BE49-F238E27FC236}">
                  <a16:creationId xmlns:a16="http://schemas.microsoft.com/office/drawing/2014/main" id="{84E587CE-87DF-1317-035C-89EF9C770D02}"/>
                </a:ext>
              </a:extLst>
            </p:cNvPr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912;p48">
              <a:extLst>
                <a:ext uri="{FF2B5EF4-FFF2-40B4-BE49-F238E27FC236}">
                  <a16:creationId xmlns:a16="http://schemas.microsoft.com/office/drawing/2014/main" id="{E94DA22A-1296-7381-AB3C-5BDE1DE02E82}"/>
                </a:ext>
              </a:extLst>
            </p:cNvPr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913;p48">
              <a:extLst>
                <a:ext uri="{FF2B5EF4-FFF2-40B4-BE49-F238E27FC236}">
                  <a16:creationId xmlns:a16="http://schemas.microsoft.com/office/drawing/2014/main" id="{31E76542-77C9-71A5-C70F-8A2E7D72C55C}"/>
                </a:ext>
              </a:extLst>
            </p:cNvPr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914;p48">
              <a:extLst>
                <a:ext uri="{FF2B5EF4-FFF2-40B4-BE49-F238E27FC236}">
                  <a16:creationId xmlns:a16="http://schemas.microsoft.com/office/drawing/2014/main" id="{4D21EE86-6426-6707-9324-567EC969161B}"/>
                </a:ext>
              </a:extLst>
            </p:cNvPr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915;p48">
              <a:extLst>
                <a:ext uri="{FF2B5EF4-FFF2-40B4-BE49-F238E27FC236}">
                  <a16:creationId xmlns:a16="http://schemas.microsoft.com/office/drawing/2014/main" id="{57F1B551-FF22-D233-CC0E-432C4BF84D68}"/>
                </a:ext>
              </a:extLst>
            </p:cNvPr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916;p48">
              <a:extLst>
                <a:ext uri="{FF2B5EF4-FFF2-40B4-BE49-F238E27FC236}">
                  <a16:creationId xmlns:a16="http://schemas.microsoft.com/office/drawing/2014/main" id="{7D6FA27F-0031-1EB3-F211-D57EF0AE4744}"/>
                </a:ext>
              </a:extLst>
            </p:cNvPr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201008" tIns="100477" rIns="201008" bIns="100477" anchor="ctr" anchorCtr="0">
              <a:noAutofit/>
            </a:bodyPr>
            <a:lstStyle/>
            <a:p>
              <a:endParaRPr sz="39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텍스트 개체 틀 2">
            <a:extLst>
              <a:ext uri="{FF2B5EF4-FFF2-40B4-BE49-F238E27FC236}">
                <a16:creationId xmlns:a16="http://schemas.microsoft.com/office/drawing/2014/main" id="{D385E8FE-7EF5-4E67-D880-A8A0DF7ECBAD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14630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 err="1"/>
              <a:t>셀럽의</a:t>
            </a:r>
            <a:r>
              <a:rPr lang="ko-KR" altLang="en-US" kern="0" dirty="0"/>
              <a:t> 등급 상승과 이용률을 높이기 위한 방향 제시</a:t>
            </a:r>
          </a:p>
        </p:txBody>
      </p:sp>
      <p:sp>
        <p:nvSpPr>
          <p:cNvPr id="110" name="텍스트 개체 틀 1">
            <a:extLst>
              <a:ext uri="{FF2B5EF4-FFF2-40B4-BE49-F238E27FC236}">
                <a16:creationId xmlns:a16="http://schemas.microsoft.com/office/drawing/2014/main" id="{6E53DE89-EAB5-F07F-3271-023E8B166B51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16586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2. </a:t>
            </a:r>
            <a:r>
              <a:rPr lang="ko-KR" altLang="en-US" sz="3600" kern="0" dirty="0"/>
              <a:t>지속적 활동 유도 </a:t>
            </a:r>
            <a:r>
              <a:rPr lang="en-US" altLang="ko-KR" sz="3600" kern="0" dirty="0"/>
              <a:t>: </a:t>
            </a:r>
            <a:r>
              <a:rPr lang="ko-KR" altLang="en-US" sz="3600" kern="0" dirty="0"/>
              <a:t>특정 시간대에 </a:t>
            </a:r>
            <a:r>
              <a:rPr lang="ko-KR" altLang="en-US" sz="3600" kern="0" dirty="0" err="1"/>
              <a:t>팬심</a:t>
            </a:r>
            <a:r>
              <a:rPr lang="en-US" altLang="ko-KR" sz="3600" kern="0" dirty="0"/>
              <a:t>M </a:t>
            </a:r>
            <a:r>
              <a:rPr lang="ko-KR" altLang="en-US" sz="3600" kern="0" dirty="0"/>
              <a:t>사용 유도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170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9D373A-E25F-504E-CC8F-C8F7B4001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07" y="4571338"/>
            <a:ext cx="8452919" cy="5579137"/>
          </a:xfrm>
          <a:prstGeom prst="rect">
            <a:avLst/>
          </a:prstGeom>
        </p:spPr>
      </p:pic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id="{1C99A136-F72B-D993-9F51-3CE6A15F58FF}"/>
              </a:ext>
            </a:extLst>
          </p:cNvPr>
          <p:cNvSpPr txBox="1">
            <a:spLocks/>
          </p:cNvSpPr>
          <p:nvPr/>
        </p:nvSpPr>
        <p:spPr>
          <a:xfrm>
            <a:off x="480663" y="6492875"/>
            <a:ext cx="592810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소비자의 포인트 적립 및 소진행동에 대한 재조명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 경영과학회지 김지윤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DDA8CF7-ACE3-1B87-1364-9AD87C5A25AC}"/>
              </a:ext>
            </a:extLst>
          </p:cNvPr>
          <p:cNvGrpSpPr/>
          <p:nvPr/>
        </p:nvGrpSpPr>
        <p:grpSpPr>
          <a:xfrm>
            <a:off x="375684" y="4348771"/>
            <a:ext cx="9200478" cy="2067904"/>
            <a:chOff x="7537450" y="3569111"/>
            <a:chExt cx="6851185" cy="153987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EE4333D-1D37-435F-9E51-30C2EED08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72" b="45111"/>
            <a:stretch/>
          </p:blipFill>
          <p:spPr>
            <a:xfrm>
              <a:off x="7537450" y="3569111"/>
              <a:ext cx="6851185" cy="1539875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6C43584-3697-A11A-D7FF-07115D1F0D83}"/>
                </a:ext>
              </a:extLst>
            </p:cNvPr>
            <p:cNvCxnSpPr/>
            <p:nvPr/>
          </p:nvCxnSpPr>
          <p:spPr>
            <a:xfrm>
              <a:off x="8389858" y="4024769"/>
              <a:ext cx="593678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90E56C6-7C15-3065-3E4D-F3789C0D2CCF}"/>
                </a:ext>
              </a:extLst>
            </p:cNvPr>
            <p:cNvCxnSpPr>
              <a:cxnSpLocks/>
            </p:cNvCxnSpPr>
            <p:nvPr/>
          </p:nvCxnSpPr>
          <p:spPr>
            <a:xfrm>
              <a:off x="7689859" y="4567210"/>
              <a:ext cx="663678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B9BE9FB-FF10-CD81-4DBA-A06AD1EB2C7D}"/>
                </a:ext>
              </a:extLst>
            </p:cNvPr>
            <p:cNvCxnSpPr>
              <a:cxnSpLocks/>
            </p:cNvCxnSpPr>
            <p:nvPr/>
          </p:nvCxnSpPr>
          <p:spPr>
            <a:xfrm>
              <a:off x="7689859" y="5057701"/>
              <a:ext cx="236219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텍스트 개체 틀 1">
            <a:extLst>
              <a:ext uri="{FF2B5EF4-FFF2-40B4-BE49-F238E27FC236}">
                <a16:creationId xmlns:a16="http://schemas.microsoft.com/office/drawing/2014/main" id="{8263C572-BE34-6684-DF50-6FF3A0DEA314}"/>
              </a:ext>
            </a:extLst>
          </p:cNvPr>
          <p:cNvSpPr txBox="1">
            <a:spLocks/>
          </p:cNvSpPr>
          <p:nvPr/>
        </p:nvSpPr>
        <p:spPr>
          <a:xfrm>
            <a:off x="984250" y="3063875"/>
            <a:ext cx="906252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적립 </a:t>
            </a:r>
            <a:r>
              <a:rPr lang="en-US" altLang="ko-KR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고객을 </a:t>
            </a:r>
            <a:r>
              <a:rPr lang="ko-KR" altLang="en-US" sz="54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락인</a:t>
            </a:r>
            <a:r>
              <a:rPr lang="en-US" altLang="ko-KR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(Lock – In)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E4445B-9611-4CAF-29A9-D8BE8825B6D1}"/>
              </a:ext>
            </a:extLst>
          </p:cNvPr>
          <p:cNvSpPr/>
          <p:nvPr/>
        </p:nvSpPr>
        <p:spPr>
          <a:xfrm>
            <a:off x="679450" y="31419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텍스트 개체 틀 1">
            <a:extLst>
              <a:ext uri="{FF2B5EF4-FFF2-40B4-BE49-F238E27FC236}">
                <a16:creationId xmlns:a16="http://schemas.microsoft.com/office/drawing/2014/main" id="{75932942-9E22-29CC-A26D-EE0B2C760978}"/>
              </a:ext>
            </a:extLst>
          </p:cNvPr>
          <p:cNvSpPr txBox="1">
            <a:spLocks/>
          </p:cNvSpPr>
          <p:nvPr/>
        </p:nvSpPr>
        <p:spPr>
          <a:xfrm>
            <a:off x="10374877" y="3063875"/>
            <a:ext cx="906252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</a:t>
            </a:r>
            <a:r>
              <a:rPr lang="en-US" altLang="ko-KR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유료구매의 트리거 역할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3D0E78-DCB7-D784-238A-64150A2AA4B0}"/>
              </a:ext>
            </a:extLst>
          </p:cNvPr>
          <p:cNvSpPr/>
          <p:nvPr/>
        </p:nvSpPr>
        <p:spPr>
          <a:xfrm>
            <a:off x="10070077" y="31419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176753EC-4222-6746-BDD7-146375BE6304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14630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 err="1"/>
              <a:t>셀럽의</a:t>
            </a:r>
            <a:r>
              <a:rPr lang="ko-KR" altLang="en-US" kern="0" dirty="0"/>
              <a:t> 등급 상승과 이용률을 높이기 위한 방향 제시</a:t>
            </a: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19990722-EE66-C19B-9DB3-DDEF7D7E90F7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16586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2. </a:t>
            </a:r>
            <a:r>
              <a:rPr lang="ko-KR" altLang="en-US" sz="3600" kern="0" dirty="0"/>
              <a:t>지속적 활동 유도 </a:t>
            </a:r>
            <a:r>
              <a:rPr lang="en-US" altLang="ko-KR" sz="3600" kern="0" dirty="0"/>
              <a:t>: </a:t>
            </a:r>
            <a:r>
              <a:rPr lang="ko-KR" altLang="en-US" sz="3600" kern="0" dirty="0"/>
              <a:t>포인트 제도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31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텍스트 개체 틀 1">
            <a:extLst>
              <a:ext uri="{FF2B5EF4-FFF2-40B4-BE49-F238E27FC236}">
                <a16:creationId xmlns:a16="http://schemas.microsoft.com/office/drawing/2014/main" id="{8263C572-BE34-6684-DF50-6FF3A0DEA314}"/>
              </a:ext>
            </a:extLst>
          </p:cNvPr>
          <p:cNvSpPr txBox="1">
            <a:spLocks/>
          </p:cNvSpPr>
          <p:nvPr/>
        </p:nvSpPr>
        <p:spPr>
          <a:xfrm>
            <a:off x="984250" y="3063875"/>
            <a:ext cx="906252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 적립 요소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E4445B-9611-4CAF-29A9-D8BE8825B6D1}"/>
              </a:ext>
            </a:extLst>
          </p:cNvPr>
          <p:cNvSpPr/>
          <p:nvPr/>
        </p:nvSpPr>
        <p:spPr>
          <a:xfrm>
            <a:off x="679450" y="31419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9C73BE-2CC6-0775-CC51-2F7CFF562050}"/>
              </a:ext>
            </a:extLst>
          </p:cNvPr>
          <p:cNvSpPr txBox="1">
            <a:spLocks/>
          </p:cNvSpPr>
          <p:nvPr/>
        </p:nvSpPr>
        <p:spPr>
          <a:xfrm>
            <a:off x="618748" y="4152766"/>
            <a:ext cx="12762412" cy="3604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출석 체크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메시지 전송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투표 참여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땡큐스티커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후원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536" name="Picture 8" descr="진행중인 이벤트-혜택이 가득! 출첵하고 할인받자! 출석체크 이벤트">
            <a:extLst>
              <a:ext uri="{FF2B5EF4-FFF2-40B4-BE49-F238E27FC236}">
                <a16:creationId xmlns:a16="http://schemas.microsoft.com/office/drawing/2014/main" id="{15E86A7B-3C0B-B9FB-463B-B31D85F84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3051687"/>
            <a:ext cx="5045500" cy="72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F7C794C-B780-FD99-0E0B-F6179BDB3C4F}"/>
              </a:ext>
            </a:extLst>
          </p:cNvPr>
          <p:cNvGrpSpPr/>
          <p:nvPr/>
        </p:nvGrpSpPr>
        <p:grpSpPr>
          <a:xfrm rot="1261339">
            <a:off x="13145065" y="2342792"/>
            <a:ext cx="3945616" cy="7671714"/>
            <a:chOff x="5652673" y="2253657"/>
            <a:chExt cx="3945616" cy="767171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4F5EEAA-A944-4185-4A14-FD98912A1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" r="8949" b="3193"/>
            <a:stretch/>
          </p:blipFill>
          <p:spPr>
            <a:xfrm>
              <a:off x="5652673" y="2253657"/>
              <a:ext cx="3945616" cy="76717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9EDAD9-287D-452F-E72A-9479FBC63FC3}"/>
                </a:ext>
              </a:extLst>
            </p:cNvPr>
            <p:cNvSpPr txBox="1"/>
            <p:nvPr/>
          </p:nvSpPr>
          <p:spPr>
            <a:xfrm>
              <a:off x="6744970" y="6172835"/>
              <a:ext cx="1451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오늘 방송에서 입을 의상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골라주세요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^^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9B04F2-33D7-26E4-7490-621BDAEB1C8F}"/>
                </a:ext>
              </a:extLst>
            </p:cNvPr>
            <p:cNvSpPr txBox="1"/>
            <p:nvPr/>
          </p:nvSpPr>
          <p:spPr>
            <a:xfrm>
              <a:off x="7388853" y="6950075"/>
              <a:ext cx="12153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 추천합니다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!!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138546-B78D-6FC4-191F-91EE6BC5E91F}"/>
                </a:ext>
              </a:extLst>
            </p:cNvPr>
            <p:cNvSpPr txBox="1"/>
            <p:nvPr/>
          </p:nvSpPr>
          <p:spPr>
            <a:xfrm>
              <a:off x="7526013" y="7445379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아니아니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둘 다는 입는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선택지는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없는건가요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62B2C48-7179-1CD6-4F0A-34DFDDE62824}"/>
                </a:ext>
              </a:extLst>
            </p:cNvPr>
            <p:cNvSpPr/>
            <p:nvPr/>
          </p:nvSpPr>
          <p:spPr>
            <a:xfrm>
              <a:off x="6531610" y="4407224"/>
              <a:ext cx="2345243" cy="1540178"/>
            </a:xfrm>
            <a:prstGeom prst="roundRect">
              <a:avLst>
                <a:gd name="adj" fmla="val 1001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28D02D-A454-C849-FE2A-4146724399AA}"/>
                </a:ext>
              </a:extLst>
            </p:cNvPr>
            <p:cNvSpPr txBox="1"/>
            <p:nvPr/>
          </p:nvSpPr>
          <p:spPr>
            <a:xfrm>
              <a:off x="6729095" y="4488932"/>
              <a:ext cx="9509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오늘 의상 투표</a:t>
              </a:r>
            </a:p>
          </p:txBody>
        </p:sp>
        <p:pic>
          <p:nvPicPr>
            <p:cNvPr id="22530" name="Picture 2" descr="홀복 섹시핏 여캠의상 착시 가슴골 가슴파인옷 원피스 명품 여름 룸복 미니멈 초미니 전문 드레스:: 위메프">
              <a:extLst>
                <a:ext uri="{FF2B5EF4-FFF2-40B4-BE49-F238E27FC236}">
                  <a16:creationId xmlns:a16="http://schemas.microsoft.com/office/drawing/2014/main" id="{93634ABC-049C-C66D-D637-62508696E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176" y="4797129"/>
              <a:ext cx="842962" cy="8429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2" name="Picture 4" descr="여캠의상 : 롯데ON">
              <a:extLst>
                <a:ext uri="{FF2B5EF4-FFF2-40B4-BE49-F238E27FC236}">
                  <a16:creationId xmlns:a16="http://schemas.microsoft.com/office/drawing/2014/main" id="{D679BDAC-AD6D-3A9F-7530-9B3A6D390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2250" y="4798795"/>
              <a:ext cx="842962" cy="8429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656C5EA-C0F2-0916-CE54-692EC758722A}"/>
                </a:ext>
              </a:extLst>
            </p:cNvPr>
            <p:cNvSpPr/>
            <p:nvPr/>
          </p:nvSpPr>
          <p:spPr>
            <a:xfrm>
              <a:off x="7157769" y="5720824"/>
              <a:ext cx="74881" cy="7488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5C61779-E808-C5D5-12B4-66B44CCF4115}"/>
                </a:ext>
              </a:extLst>
            </p:cNvPr>
            <p:cNvSpPr/>
            <p:nvPr/>
          </p:nvSpPr>
          <p:spPr>
            <a:xfrm>
              <a:off x="8223250" y="5720824"/>
              <a:ext cx="74881" cy="7488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F2EC4D73-905B-7213-E6BF-E9F33DC52EB4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14630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 err="1"/>
              <a:t>셀럽의</a:t>
            </a:r>
            <a:r>
              <a:rPr lang="ko-KR" altLang="en-US" kern="0" dirty="0"/>
              <a:t> 등급 상승과 이용률을 높이기 위한 방향 제시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38B1809D-230C-AA43-9A72-BA02CCA7B6BF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16586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2. </a:t>
            </a:r>
            <a:r>
              <a:rPr lang="ko-KR" altLang="en-US" sz="3600" kern="0" dirty="0"/>
              <a:t>지속적 활동 유도 </a:t>
            </a:r>
            <a:r>
              <a:rPr lang="en-US" altLang="ko-KR" sz="3600" kern="0" dirty="0"/>
              <a:t>: </a:t>
            </a:r>
            <a:r>
              <a:rPr lang="ko-KR" altLang="en-US" sz="3600" kern="0" dirty="0"/>
              <a:t>포인트 제도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79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텍스트 개체 틀 1">
            <a:extLst>
              <a:ext uri="{FF2B5EF4-FFF2-40B4-BE49-F238E27FC236}">
                <a16:creationId xmlns:a16="http://schemas.microsoft.com/office/drawing/2014/main" id="{8263C572-BE34-6684-DF50-6FF3A0DEA314}"/>
              </a:ext>
            </a:extLst>
          </p:cNvPr>
          <p:cNvSpPr txBox="1">
            <a:spLocks/>
          </p:cNvSpPr>
          <p:nvPr/>
        </p:nvSpPr>
        <p:spPr>
          <a:xfrm>
            <a:off x="984250" y="3063875"/>
            <a:ext cx="906252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기대 효과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E4445B-9611-4CAF-29A9-D8BE8825B6D1}"/>
              </a:ext>
            </a:extLst>
          </p:cNvPr>
          <p:cNvSpPr/>
          <p:nvPr/>
        </p:nvSpPr>
        <p:spPr>
          <a:xfrm>
            <a:off x="679450" y="31419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267C933-51AB-7BBB-3BA8-9E7F9E845BDE}"/>
              </a:ext>
            </a:extLst>
          </p:cNvPr>
          <p:cNvSpPr txBox="1">
            <a:spLocks/>
          </p:cNvSpPr>
          <p:nvPr/>
        </p:nvSpPr>
        <p:spPr>
          <a:xfrm>
            <a:off x="618748" y="3978275"/>
            <a:ext cx="15605502" cy="54511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유료 결제에 대한 대안 제공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포인트와 샷을 일정 비율로 교환하여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땡큐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스티커 체험 유도</a:t>
            </a:r>
            <a:b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EX) 1,000Point -&gt; 10Shot</a:t>
            </a: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장기적인 관계 형성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누적포인트 기준으로 팬에게 계급을 부여하여 충성도를 높임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56C2DE-C451-334C-9201-7E59991FD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" t="51970" r="7042" b="19006"/>
          <a:stretch/>
        </p:blipFill>
        <p:spPr bwMode="auto">
          <a:xfrm>
            <a:off x="2294890" y="8680609"/>
            <a:ext cx="7004050" cy="175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129E00-D143-6822-4D7C-80C78271C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" t="19935" r="7042" b="50699"/>
          <a:stretch/>
        </p:blipFill>
        <p:spPr bwMode="auto">
          <a:xfrm>
            <a:off x="9372600" y="8702675"/>
            <a:ext cx="7004050" cy="17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7BE64612-C00F-F7D1-187B-9B48FB594492}"/>
              </a:ext>
            </a:extLst>
          </p:cNvPr>
          <p:cNvSpPr txBox="1">
            <a:spLocks/>
          </p:cNvSpPr>
          <p:nvPr/>
        </p:nvSpPr>
        <p:spPr>
          <a:xfrm>
            <a:off x="450850" y="583543"/>
            <a:ext cx="14630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5400" b="0" i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 err="1"/>
              <a:t>셀럽의</a:t>
            </a:r>
            <a:r>
              <a:rPr lang="ko-KR" altLang="en-US" kern="0" dirty="0"/>
              <a:t> 등급 상승과 이용률을 높이기 위한 방향 제시</a:t>
            </a: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646B4A60-8250-FAC3-C708-D13E0D96CAFF}"/>
              </a:ext>
            </a:extLst>
          </p:cNvPr>
          <p:cNvSpPr txBox="1">
            <a:spLocks/>
          </p:cNvSpPr>
          <p:nvPr/>
        </p:nvSpPr>
        <p:spPr>
          <a:xfrm>
            <a:off x="146049" y="1727675"/>
            <a:ext cx="116586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/>
              <a:t>2. </a:t>
            </a:r>
            <a:r>
              <a:rPr lang="ko-KR" altLang="en-US" sz="3600" kern="0" dirty="0"/>
              <a:t>지속적 활동 유도 </a:t>
            </a:r>
            <a:r>
              <a:rPr lang="en-US" altLang="ko-KR" sz="3600" kern="0" dirty="0"/>
              <a:t>: </a:t>
            </a:r>
            <a:r>
              <a:rPr lang="ko-KR" altLang="en-US" sz="3600" kern="0" dirty="0"/>
              <a:t>포인트 제도</a:t>
            </a:r>
            <a:endParaRPr lang="ko-KR" altLang="en-US" sz="36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616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3427CC0C-14C3-FCF1-515F-5BB2E35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84272"/>
              </p:ext>
            </p:extLst>
          </p:nvPr>
        </p:nvGraphicFramePr>
        <p:xfrm>
          <a:off x="1063358" y="6160681"/>
          <a:ext cx="18032904" cy="4142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8226">
                  <a:extLst>
                    <a:ext uri="{9D8B030D-6E8A-4147-A177-3AD203B41FA5}">
                      <a16:colId xmlns:a16="http://schemas.microsoft.com/office/drawing/2014/main" val="1637026015"/>
                    </a:ext>
                  </a:extLst>
                </a:gridCol>
                <a:gridCol w="4508226">
                  <a:extLst>
                    <a:ext uri="{9D8B030D-6E8A-4147-A177-3AD203B41FA5}">
                      <a16:colId xmlns:a16="http://schemas.microsoft.com/office/drawing/2014/main" val="1927372514"/>
                    </a:ext>
                  </a:extLst>
                </a:gridCol>
                <a:gridCol w="4508226">
                  <a:extLst>
                    <a:ext uri="{9D8B030D-6E8A-4147-A177-3AD203B41FA5}">
                      <a16:colId xmlns:a16="http://schemas.microsoft.com/office/drawing/2014/main" val="1458627404"/>
                    </a:ext>
                  </a:extLst>
                </a:gridCol>
                <a:gridCol w="4508226">
                  <a:extLst>
                    <a:ext uri="{9D8B030D-6E8A-4147-A177-3AD203B41FA5}">
                      <a16:colId xmlns:a16="http://schemas.microsoft.com/office/drawing/2014/main" val="3139953449"/>
                    </a:ext>
                  </a:extLst>
                </a:gridCol>
              </a:tblGrid>
              <a:tr h="1809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41628"/>
                  </a:ext>
                </a:extLst>
              </a:tr>
              <a:tr h="1166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메시지 건수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 평균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150%(247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향상</a:t>
                      </a:r>
                      <a:endParaRPr lang="ko-KR" altLang="en-US" sz="2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252%(35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향상</a:t>
                      </a:r>
                      <a:endParaRPr lang="ko-KR" altLang="en-US" sz="2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1,279%(684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향상</a:t>
                      </a:r>
                      <a:endParaRPr lang="ko-KR" altLang="en-US" sz="2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407527"/>
                  </a:ext>
                </a:extLst>
              </a:tr>
              <a:tr h="1166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팬심</a:t>
                      </a:r>
                      <a:r>
                        <a:rPr lang="en-US" alt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 </a:t>
                      </a:r>
                      <a:r>
                        <a:rPr lang="ko-KR" altLang="en-US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접속시간</a:t>
                      </a:r>
                      <a:r>
                        <a:rPr lang="en-US" alt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</a:t>
                      </a:r>
                      <a:r>
                        <a:rPr lang="ko-KR" altLang="en-US" sz="28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 </a:t>
                      </a:r>
                      <a:r>
                        <a:rPr lang="ko-KR" altLang="en-US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평균</a:t>
                      </a:r>
                      <a:r>
                        <a:rPr lang="en-US" alt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2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148%(25.1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향상</a:t>
                      </a:r>
                      <a:endParaRPr lang="ko-KR" altLang="en-US" sz="2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215%(5.3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향상</a:t>
                      </a:r>
                      <a:endParaRPr lang="ko-KR" altLang="en-US" sz="2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820%(71.3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r>
                        <a:rPr lang="en-US" altLang="ko-KR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2800" b="0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향상</a:t>
                      </a:r>
                      <a:endParaRPr lang="ko-KR" altLang="en-US" sz="2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678948"/>
                  </a:ext>
                </a:extLst>
              </a:tr>
            </a:tbl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F64C86B-877C-CC0E-AB6A-8B7889C3DDE7}"/>
              </a:ext>
            </a:extLst>
          </p:cNvPr>
          <p:cNvGrpSpPr/>
          <p:nvPr/>
        </p:nvGrpSpPr>
        <p:grpSpPr>
          <a:xfrm>
            <a:off x="5739646" y="6142871"/>
            <a:ext cx="4173134" cy="1698548"/>
            <a:chOff x="1752600" y="6812684"/>
            <a:chExt cx="4173134" cy="1698548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9F99B653-BF24-65B9-0010-09F670337DCB}"/>
                </a:ext>
              </a:extLst>
            </p:cNvPr>
            <p:cNvSpPr/>
            <p:nvPr/>
          </p:nvSpPr>
          <p:spPr>
            <a:xfrm>
              <a:off x="1752600" y="7376067"/>
              <a:ext cx="3352800" cy="715882"/>
            </a:xfrm>
            <a:custGeom>
              <a:avLst/>
              <a:gdLst>
                <a:gd name="connsiteX0" fmla="*/ 0 w 6602278"/>
                <a:gd name="connsiteY0" fmla="*/ 3843579 h 3843579"/>
                <a:gd name="connsiteX1" fmla="*/ 3843579 w 6602278"/>
                <a:gd name="connsiteY1" fmla="*/ 2882684 h 3843579"/>
                <a:gd name="connsiteX2" fmla="*/ 6602278 w 6602278"/>
                <a:gd name="connsiteY2" fmla="*/ 0 h 384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2278" h="3843579">
                  <a:moveTo>
                    <a:pt x="0" y="3843579"/>
                  </a:moveTo>
                  <a:cubicBezTo>
                    <a:pt x="1371599" y="3683429"/>
                    <a:pt x="2743199" y="3523280"/>
                    <a:pt x="3843579" y="2882684"/>
                  </a:cubicBezTo>
                  <a:cubicBezTo>
                    <a:pt x="4943959" y="2242087"/>
                    <a:pt x="6010759" y="485613"/>
                    <a:pt x="6602278" y="0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텍스트 개체 틀 1">
              <a:extLst>
                <a:ext uri="{FF2B5EF4-FFF2-40B4-BE49-F238E27FC236}">
                  <a16:creationId xmlns:a16="http://schemas.microsoft.com/office/drawing/2014/main" id="{02A879DC-7E71-5C92-3AE8-FDE555C1812E}"/>
                </a:ext>
              </a:extLst>
            </p:cNvPr>
            <p:cNvSpPr txBox="1">
              <a:spLocks/>
            </p:cNvSpPr>
            <p:nvPr/>
          </p:nvSpPr>
          <p:spPr>
            <a:xfrm>
              <a:off x="1752600" y="8010517"/>
              <a:ext cx="1979802" cy="5007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50000"/>
                </a:lnSpc>
              </a:pPr>
              <a:r>
                <a:rPr lang="ko-KR" altLang="en-US" sz="2400" kern="0" dirty="0">
                  <a:solidFill>
                    <a:srgbClr val="D62728"/>
                  </a:solidFill>
                </a:rPr>
                <a:t>관심 필요 등급</a:t>
              </a:r>
              <a:endParaRPr lang="en-US" altLang="ko-KR" sz="2400" kern="0" dirty="0">
                <a:solidFill>
                  <a:srgbClr val="D62728"/>
                </a:solidFill>
              </a:endParaRPr>
            </a:p>
          </p:txBody>
        </p:sp>
        <p:sp>
          <p:nvSpPr>
            <p:cNvPr id="9" name="텍스트 개체 틀 1">
              <a:extLst>
                <a:ext uri="{FF2B5EF4-FFF2-40B4-BE49-F238E27FC236}">
                  <a16:creationId xmlns:a16="http://schemas.microsoft.com/office/drawing/2014/main" id="{CE136C9E-3857-8CAF-EDBE-563A71D6E1A3}"/>
                </a:ext>
              </a:extLst>
            </p:cNvPr>
            <p:cNvSpPr txBox="1">
              <a:spLocks/>
            </p:cNvSpPr>
            <p:nvPr/>
          </p:nvSpPr>
          <p:spPr>
            <a:xfrm>
              <a:off x="4555532" y="6812684"/>
              <a:ext cx="1370202" cy="5007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50000"/>
                </a:lnSpc>
              </a:pPr>
              <a:r>
                <a:rPr lang="ko-KR" altLang="en-US" sz="2400" kern="0" dirty="0">
                  <a:solidFill>
                    <a:srgbClr val="FF7F0E"/>
                  </a:solidFill>
                </a:rPr>
                <a:t>충성 등급</a:t>
              </a:r>
              <a:endParaRPr lang="en-US" altLang="ko-KR" sz="2400" kern="0" dirty="0">
                <a:solidFill>
                  <a:srgbClr val="FF7F0E"/>
                </a:solidFill>
              </a:endParaRPr>
            </a:p>
          </p:txBody>
        </p:sp>
      </p:grpSp>
      <p:sp>
        <p:nvSpPr>
          <p:cNvPr id="30" name="텍스트 개체 틀 1">
            <a:extLst>
              <a:ext uri="{FF2B5EF4-FFF2-40B4-BE49-F238E27FC236}">
                <a16:creationId xmlns:a16="http://schemas.microsoft.com/office/drawing/2014/main" id="{B7BBD89E-67B3-77D8-2B66-0A86C5D5C3D0}"/>
              </a:ext>
            </a:extLst>
          </p:cNvPr>
          <p:cNvSpPr txBox="1">
            <a:spLocks/>
          </p:cNvSpPr>
          <p:nvPr/>
        </p:nvSpPr>
        <p:spPr>
          <a:xfrm>
            <a:off x="1030422" y="2149475"/>
            <a:ext cx="12762412" cy="2681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동기 부여 및 이탈 요소 제거 </a:t>
            </a:r>
            <a:r>
              <a:rPr lang="en-US" altLang="ko-KR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관심 필요 </a:t>
            </a:r>
            <a:r>
              <a:rPr lang="en-US" altLang="ko-KR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소극적 잠재 등급 중심</a:t>
            </a:r>
            <a:r>
              <a:rPr lang="en-US" altLang="ko-KR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지속적 활동 유도 </a:t>
            </a:r>
            <a:r>
              <a:rPr lang="en-US" altLang="ko-KR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적극적 잠재 등급 중심</a:t>
            </a:r>
            <a:r>
              <a:rPr lang="en-US" altLang="ko-KR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성장하는 이용률에 따라 다양한 비즈니스 모델 구성 가능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A5528DD-2078-7891-574C-FC5110B7CB9C}"/>
              </a:ext>
            </a:extLst>
          </p:cNvPr>
          <p:cNvGrpSpPr/>
          <p:nvPr/>
        </p:nvGrpSpPr>
        <p:grpSpPr>
          <a:xfrm>
            <a:off x="10250944" y="6142871"/>
            <a:ext cx="4173135" cy="1698548"/>
            <a:chOff x="1752599" y="6812684"/>
            <a:chExt cx="4173135" cy="1698548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34343CD9-937E-82F6-074A-9FE56FC8A5AC}"/>
                </a:ext>
              </a:extLst>
            </p:cNvPr>
            <p:cNvSpPr/>
            <p:nvPr/>
          </p:nvSpPr>
          <p:spPr>
            <a:xfrm>
              <a:off x="1752600" y="7376067"/>
              <a:ext cx="3352800" cy="715882"/>
            </a:xfrm>
            <a:custGeom>
              <a:avLst/>
              <a:gdLst>
                <a:gd name="connsiteX0" fmla="*/ 0 w 6602278"/>
                <a:gd name="connsiteY0" fmla="*/ 3843579 h 3843579"/>
                <a:gd name="connsiteX1" fmla="*/ 3843579 w 6602278"/>
                <a:gd name="connsiteY1" fmla="*/ 2882684 h 3843579"/>
                <a:gd name="connsiteX2" fmla="*/ 6602278 w 6602278"/>
                <a:gd name="connsiteY2" fmla="*/ 0 h 384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2278" h="3843579">
                  <a:moveTo>
                    <a:pt x="0" y="3843579"/>
                  </a:moveTo>
                  <a:cubicBezTo>
                    <a:pt x="1371599" y="3683429"/>
                    <a:pt x="2743199" y="3523280"/>
                    <a:pt x="3843579" y="2882684"/>
                  </a:cubicBezTo>
                  <a:cubicBezTo>
                    <a:pt x="4943959" y="2242087"/>
                    <a:pt x="6010759" y="485613"/>
                    <a:pt x="6602278" y="0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텍스트 개체 틀 1">
              <a:extLst>
                <a:ext uri="{FF2B5EF4-FFF2-40B4-BE49-F238E27FC236}">
                  <a16:creationId xmlns:a16="http://schemas.microsoft.com/office/drawing/2014/main" id="{CBCDF9B1-82BF-82CF-DBFD-248CF4F839E6}"/>
                </a:ext>
              </a:extLst>
            </p:cNvPr>
            <p:cNvSpPr txBox="1">
              <a:spLocks/>
            </p:cNvSpPr>
            <p:nvPr/>
          </p:nvSpPr>
          <p:spPr>
            <a:xfrm>
              <a:off x="1752599" y="8010517"/>
              <a:ext cx="2285999" cy="5007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50000"/>
                </a:lnSpc>
              </a:pPr>
              <a:r>
                <a:rPr lang="ko-KR" altLang="en-US" sz="2400" kern="0" dirty="0">
                  <a:solidFill>
                    <a:srgbClr val="FFC000"/>
                  </a:solidFill>
                </a:rPr>
                <a:t>소극적 잠재 등급</a:t>
              </a:r>
              <a:endParaRPr lang="en-US" altLang="ko-KR" sz="2400" kern="0" dirty="0">
                <a:solidFill>
                  <a:srgbClr val="FFC000"/>
                </a:solidFill>
              </a:endParaRPr>
            </a:p>
          </p:txBody>
        </p:sp>
        <p:sp>
          <p:nvSpPr>
            <p:cNvPr id="41" name="텍스트 개체 틀 1">
              <a:extLst>
                <a:ext uri="{FF2B5EF4-FFF2-40B4-BE49-F238E27FC236}">
                  <a16:creationId xmlns:a16="http://schemas.microsoft.com/office/drawing/2014/main" id="{9A1563E7-CFDF-BE41-FE9D-EBA080BF01B1}"/>
                </a:ext>
              </a:extLst>
            </p:cNvPr>
            <p:cNvSpPr txBox="1">
              <a:spLocks/>
            </p:cNvSpPr>
            <p:nvPr/>
          </p:nvSpPr>
          <p:spPr>
            <a:xfrm>
              <a:off x="3639734" y="6812684"/>
              <a:ext cx="2286000" cy="5007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50000"/>
                </a:lnSpc>
              </a:pPr>
              <a:r>
                <a:rPr lang="ko-KR" altLang="en-US" sz="2400" kern="0" dirty="0">
                  <a:solidFill>
                    <a:srgbClr val="21B087"/>
                  </a:solidFill>
                </a:rPr>
                <a:t>적극적 잠재 등급</a:t>
              </a:r>
              <a:endParaRPr lang="en-US" altLang="ko-KR" sz="2400" kern="0" dirty="0">
                <a:solidFill>
                  <a:srgbClr val="21B087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430824-8DA9-4920-505B-087365FB5238}"/>
              </a:ext>
            </a:extLst>
          </p:cNvPr>
          <p:cNvGrpSpPr/>
          <p:nvPr/>
        </p:nvGrpSpPr>
        <p:grpSpPr>
          <a:xfrm>
            <a:off x="14768147" y="6144161"/>
            <a:ext cx="4173135" cy="1698548"/>
            <a:chOff x="1752599" y="6812684"/>
            <a:chExt cx="4173135" cy="1698548"/>
          </a:xfrm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FCF584D-ABF8-0ECF-7E98-9C3AF293FBAC}"/>
                </a:ext>
              </a:extLst>
            </p:cNvPr>
            <p:cNvSpPr/>
            <p:nvPr/>
          </p:nvSpPr>
          <p:spPr>
            <a:xfrm>
              <a:off x="1752600" y="7376067"/>
              <a:ext cx="3352800" cy="715882"/>
            </a:xfrm>
            <a:custGeom>
              <a:avLst/>
              <a:gdLst>
                <a:gd name="connsiteX0" fmla="*/ 0 w 6602278"/>
                <a:gd name="connsiteY0" fmla="*/ 3843579 h 3843579"/>
                <a:gd name="connsiteX1" fmla="*/ 3843579 w 6602278"/>
                <a:gd name="connsiteY1" fmla="*/ 2882684 h 3843579"/>
                <a:gd name="connsiteX2" fmla="*/ 6602278 w 6602278"/>
                <a:gd name="connsiteY2" fmla="*/ 0 h 384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2278" h="3843579">
                  <a:moveTo>
                    <a:pt x="0" y="3843579"/>
                  </a:moveTo>
                  <a:cubicBezTo>
                    <a:pt x="1371599" y="3683429"/>
                    <a:pt x="2743199" y="3523280"/>
                    <a:pt x="3843579" y="2882684"/>
                  </a:cubicBezTo>
                  <a:cubicBezTo>
                    <a:pt x="4943959" y="2242087"/>
                    <a:pt x="6010759" y="485613"/>
                    <a:pt x="6602278" y="0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headEnd type="none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텍스트 개체 틀 1">
              <a:extLst>
                <a:ext uri="{FF2B5EF4-FFF2-40B4-BE49-F238E27FC236}">
                  <a16:creationId xmlns:a16="http://schemas.microsoft.com/office/drawing/2014/main" id="{58EB42C2-15F2-AC4B-54D4-31A9949FF2F7}"/>
                </a:ext>
              </a:extLst>
            </p:cNvPr>
            <p:cNvSpPr txBox="1">
              <a:spLocks/>
            </p:cNvSpPr>
            <p:nvPr/>
          </p:nvSpPr>
          <p:spPr>
            <a:xfrm>
              <a:off x="1752599" y="8010517"/>
              <a:ext cx="2285999" cy="5007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50000"/>
                </a:lnSpc>
              </a:pPr>
              <a:r>
                <a:rPr lang="ko-KR" altLang="en-US" sz="2400" kern="0" dirty="0">
                  <a:solidFill>
                    <a:srgbClr val="21B087"/>
                  </a:solidFill>
                </a:rPr>
                <a:t>적극적 잠재 등급</a:t>
              </a:r>
              <a:endParaRPr lang="en-US" altLang="ko-KR" sz="2400" kern="0" dirty="0">
                <a:solidFill>
                  <a:srgbClr val="21B087"/>
                </a:solidFill>
              </a:endParaRPr>
            </a:p>
          </p:txBody>
        </p:sp>
        <p:sp>
          <p:nvSpPr>
            <p:cNvPr id="45" name="텍스트 개체 틀 1">
              <a:extLst>
                <a:ext uri="{FF2B5EF4-FFF2-40B4-BE49-F238E27FC236}">
                  <a16:creationId xmlns:a16="http://schemas.microsoft.com/office/drawing/2014/main" id="{4AF8B0FA-FA52-563A-49E7-D6FF2E569295}"/>
                </a:ext>
              </a:extLst>
            </p:cNvPr>
            <p:cNvSpPr txBox="1">
              <a:spLocks/>
            </p:cNvSpPr>
            <p:nvPr/>
          </p:nvSpPr>
          <p:spPr>
            <a:xfrm>
              <a:off x="4555532" y="6812684"/>
              <a:ext cx="1370202" cy="5007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50000"/>
                </a:lnSpc>
              </a:pPr>
              <a:r>
                <a:rPr lang="ko-KR" altLang="en-US" sz="2400" kern="0" dirty="0">
                  <a:solidFill>
                    <a:srgbClr val="FF7F0E"/>
                  </a:solidFill>
                </a:rPr>
                <a:t>충성 등급</a:t>
              </a:r>
              <a:endParaRPr lang="en-US" altLang="ko-KR" sz="2400" kern="0" dirty="0">
                <a:solidFill>
                  <a:srgbClr val="FF7F0E"/>
                </a:solidFill>
              </a:endParaRPr>
            </a:p>
          </p:txBody>
        </p:sp>
      </p:grp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E71339F9-B026-2E2C-4985-CC88B85C1360}"/>
              </a:ext>
            </a:extLst>
          </p:cNvPr>
          <p:cNvSpPr txBox="1">
            <a:spLocks/>
          </p:cNvSpPr>
          <p:nvPr/>
        </p:nvSpPr>
        <p:spPr>
          <a:xfrm>
            <a:off x="1030422" y="5277351"/>
            <a:ext cx="12762412" cy="8345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등급 상승에 따른 기대효과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43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5BFE0E6-361A-C14B-05CE-ECC8DEE6142B}"/>
              </a:ext>
            </a:extLst>
          </p:cNvPr>
          <p:cNvSpPr txBox="1">
            <a:spLocks/>
          </p:cNvSpPr>
          <p:nvPr/>
        </p:nvSpPr>
        <p:spPr>
          <a:xfrm>
            <a:off x="146050" y="1727675"/>
            <a:ext cx="873717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6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및 기획 의도</a:t>
            </a:r>
          </a:p>
        </p:txBody>
      </p:sp>
      <p:grpSp>
        <p:nvGrpSpPr>
          <p:cNvPr id="18" name="Google Shape;5113;p50">
            <a:extLst>
              <a:ext uri="{FF2B5EF4-FFF2-40B4-BE49-F238E27FC236}">
                <a16:creationId xmlns:a16="http://schemas.microsoft.com/office/drawing/2014/main" id="{FA29D4A3-D437-AA4F-FDC0-23925041212E}"/>
              </a:ext>
            </a:extLst>
          </p:cNvPr>
          <p:cNvGrpSpPr/>
          <p:nvPr/>
        </p:nvGrpSpPr>
        <p:grpSpPr>
          <a:xfrm>
            <a:off x="2529086" y="5336157"/>
            <a:ext cx="1012911" cy="1080518"/>
            <a:chOff x="8770051" y="937343"/>
            <a:chExt cx="744273" cy="793950"/>
          </a:xfrm>
        </p:grpSpPr>
        <p:sp>
          <p:nvSpPr>
            <p:cNvPr id="19" name="Google Shape;5114;p50">
              <a:extLst>
                <a:ext uri="{FF2B5EF4-FFF2-40B4-BE49-F238E27FC236}">
                  <a16:creationId xmlns:a16="http://schemas.microsoft.com/office/drawing/2014/main" id="{E7FFB7FA-72B4-F3F2-399D-1C053F766FEC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50770" tIns="75357" rIns="150770" bIns="75357" anchor="ctr" anchorCtr="0">
              <a:noAutofit/>
            </a:bodyPr>
            <a:lstStyle/>
            <a:p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115;p50">
              <a:extLst>
                <a:ext uri="{FF2B5EF4-FFF2-40B4-BE49-F238E27FC236}">
                  <a16:creationId xmlns:a16="http://schemas.microsoft.com/office/drawing/2014/main" id="{A8C58380-101D-4648-D068-B18C1B8C3ADD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50770" tIns="75357" rIns="150770" bIns="75357" anchor="ctr" anchorCtr="0">
              <a:noAutofit/>
            </a:bodyPr>
            <a:lstStyle/>
            <a:p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116;p50">
              <a:extLst>
                <a:ext uri="{FF2B5EF4-FFF2-40B4-BE49-F238E27FC236}">
                  <a16:creationId xmlns:a16="http://schemas.microsoft.com/office/drawing/2014/main" id="{DAA74B9D-CA8C-23EC-904B-06405D2ECBC0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50770" tIns="75357" rIns="150770" bIns="75357" anchor="ctr" anchorCtr="0">
              <a:noAutofit/>
            </a:bodyPr>
            <a:lstStyle/>
            <a:p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117;p50">
              <a:extLst>
                <a:ext uri="{FF2B5EF4-FFF2-40B4-BE49-F238E27FC236}">
                  <a16:creationId xmlns:a16="http://schemas.microsoft.com/office/drawing/2014/main" id="{4C84BACD-51DB-88BC-3F3B-CF5F1722D832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50770" tIns="75357" rIns="150770" bIns="75357" anchor="ctr" anchorCtr="0">
              <a:noAutofit/>
            </a:bodyPr>
            <a:lstStyle/>
            <a:p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118;p50">
              <a:extLst>
                <a:ext uri="{FF2B5EF4-FFF2-40B4-BE49-F238E27FC236}">
                  <a16:creationId xmlns:a16="http://schemas.microsoft.com/office/drawing/2014/main" id="{041ECF8B-1419-6802-33E6-068CD6F2A53C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50770" tIns="75357" rIns="150770" bIns="75357" anchor="ctr" anchorCtr="0">
              <a:noAutofit/>
            </a:bodyPr>
            <a:lstStyle/>
            <a:p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5119;p50">
              <a:extLst>
                <a:ext uri="{FF2B5EF4-FFF2-40B4-BE49-F238E27FC236}">
                  <a16:creationId xmlns:a16="http://schemas.microsoft.com/office/drawing/2014/main" id="{889DC279-52D1-35E5-6ABF-1168BC582BA5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5" name="Google Shape;5120;p50">
                <a:extLst>
                  <a:ext uri="{FF2B5EF4-FFF2-40B4-BE49-F238E27FC236}">
                    <a16:creationId xmlns:a16="http://schemas.microsoft.com/office/drawing/2014/main" id="{EAA26921-BACB-11BE-157C-C46573101BF9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121;p50">
                <a:extLst>
                  <a:ext uri="{FF2B5EF4-FFF2-40B4-BE49-F238E27FC236}">
                    <a16:creationId xmlns:a16="http://schemas.microsoft.com/office/drawing/2014/main" id="{A1FDAA9A-A807-E8CE-2BC5-F91E035680F2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122;p50">
                <a:extLst>
                  <a:ext uri="{FF2B5EF4-FFF2-40B4-BE49-F238E27FC236}">
                    <a16:creationId xmlns:a16="http://schemas.microsoft.com/office/drawing/2014/main" id="{0EF0479C-A1EF-71BB-EC8D-62EF63709D3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5123;p50">
                <a:extLst>
                  <a:ext uri="{FF2B5EF4-FFF2-40B4-BE49-F238E27FC236}">
                    <a16:creationId xmlns:a16="http://schemas.microsoft.com/office/drawing/2014/main" id="{AE470428-77B5-C319-232C-B99F847BCB4E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124;p50">
                <a:extLst>
                  <a:ext uri="{FF2B5EF4-FFF2-40B4-BE49-F238E27FC236}">
                    <a16:creationId xmlns:a16="http://schemas.microsoft.com/office/drawing/2014/main" id="{470A1D49-DA6D-50E3-257C-3602F5D7D159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125;p50">
                <a:extLst>
                  <a:ext uri="{FF2B5EF4-FFF2-40B4-BE49-F238E27FC236}">
                    <a16:creationId xmlns:a16="http://schemas.microsoft.com/office/drawing/2014/main" id="{480E52E8-D3B8-24D4-9A11-44E4B2C232C7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5126;p50">
                <a:extLst>
                  <a:ext uri="{FF2B5EF4-FFF2-40B4-BE49-F238E27FC236}">
                    <a16:creationId xmlns:a16="http://schemas.microsoft.com/office/drawing/2014/main" id="{0CFD6ECF-23FA-6481-B63D-917709D14B51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127;p50">
                <a:extLst>
                  <a:ext uri="{FF2B5EF4-FFF2-40B4-BE49-F238E27FC236}">
                    <a16:creationId xmlns:a16="http://schemas.microsoft.com/office/drawing/2014/main" id="{4AA4DC5A-B00B-BCE8-0740-3ADEDBF776C8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128;p50">
                <a:extLst>
                  <a:ext uri="{FF2B5EF4-FFF2-40B4-BE49-F238E27FC236}">
                    <a16:creationId xmlns:a16="http://schemas.microsoft.com/office/drawing/2014/main" id="{EC45E2FD-3A57-69C3-A1B7-41AD2A71D62D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129;p50">
                <a:extLst>
                  <a:ext uri="{FF2B5EF4-FFF2-40B4-BE49-F238E27FC236}">
                    <a16:creationId xmlns:a16="http://schemas.microsoft.com/office/drawing/2014/main" id="{1E8D4071-1A4B-A3BF-1C44-D2B5B4F25B94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" name="Google Shape;5256;p50">
            <a:extLst>
              <a:ext uri="{FF2B5EF4-FFF2-40B4-BE49-F238E27FC236}">
                <a16:creationId xmlns:a16="http://schemas.microsoft.com/office/drawing/2014/main" id="{5EF87092-A24C-C8A2-FC2A-9283FAA492D3}"/>
              </a:ext>
            </a:extLst>
          </p:cNvPr>
          <p:cNvGrpSpPr/>
          <p:nvPr/>
        </p:nvGrpSpPr>
        <p:grpSpPr>
          <a:xfrm>
            <a:off x="2709531" y="8013899"/>
            <a:ext cx="667714" cy="980196"/>
            <a:chOff x="655600" y="3183978"/>
            <a:chExt cx="490627" cy="720234"/>
          </a:xfrm>
        </p:grpSpPr>
        <p:sp>
          <p:nvSpPr>
            <p:cNvPr id="53" name="Google Shape;5257;p50">
              <a:extLst>
                <a:ext uri="{FF2B5EF4-FFF2-40B4-BE49-F238E27FC236}">
                  <a16:creationId xmlns:a16="http://schemas.microsoft.com/office/drawing/2014/main" id="{7627BAE9-CEFA-B8EE-79C1-27612568F983}"/>
                </a:ext>
              </a:extLst>
            </p:cNvPr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258;p50">
              <a:extLst>
                <a:ext uri="{FF2B5EF4-FFF2-40B4-BE49-F238E27FC236}">
                  <a16:creationId xmlns:a16="http://schemas.microsoft.com/office/drawing/2014/main" id="{73C5DD85-9D78-FFA2-C8FF-2048BBEED6F1}"/>
                </a:ext>
              </a:extLst>
            </p:cNvPr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259;p50">
              <a:extLst>
                <a:ext uri="{FF2B5EF4-FFF2-40B4-BE49-F238E27FC236}">
                  <a16:creationId xmlns:a16="http://schemas.microsoft.com/office/drawing/2014/main" id="{2B60CE24-B147-8102-86EF-7D764368F044}"/>
                </a:ext>
              </a:extLst>
            </p:cNvPr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260;p50">
              <a:extLst>
                <a:ext uri="{FF2B5EF4-FFF2-40B4-BE49-F238E27FC236}">
                  <a16:creationId xmlns:a16="http://schemas.microsoft.com/office/drawing/2014/main" id="{DA14AC05-89A9-F77E-1A13-6E67173E9441}"/>
                </a:ext>
              </a:extLst>
            </p:cNvPr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261;p50">
              <a:extLst>
                <a:ext uri="{FF2B5EF4-FFF2-40B4-BE49-F238E27FC236}">
                  <a16:creationId xmlns:a16="http://schemas.microsoft.com/office/drawing/2014/main" id="{DD53D679-7B11-2325-C1A4-E7D69AABF170}"/>
                </a:ext>
              </a:extLst>
            </p:cNvPr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382;p50">
            <a:extLst>
              <a:ext uri="{FF2B5EF4-FFF2-40B4-BE49-F238E27FC236}">
                <a16:creationId xmlns:a16="http://schemas.microsoft.com/office/drawing/2014/main" id="{2C9EFB6A-DD02-F220-E27C-BA8BC8C4466D}"/>
              </a:ext>
            </a:extLst>
          </p:cNvPr>
          <p:cNvGrpSpPr/>
          <p:nvPr/>
        </p:nvGrpSpPr>
        <p:grpSpPr>
          <a:xfrm>
            <a:off x="2721802" y="2911475"/>
            <a:ext cx="820198" cy="980121"/>
            <a:chOff x="8095060" y="5664590"/>
            <a:chExt cx="497404" cy="594389"/>
          </a:xfrm>
        </p:grpSpPr>
        <p:grpSp>
          <p:nvGrpSpPr>
            <p:cNvPr id="59" name="Google Shape;5383;p50">
              <a:extLst>
                <a:ext uri="{FF2B5EF4-FFF2-40B4-BE49-F238E27FC236}">
                  <a16:creationId xmlns:a16="http://schemas.microsoft.com/office/drawing/2014/main" id="{44D2ACD1-1E40-78A3-30D3-8AA54E42CAB7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72" name="Google Shape;5384;p50">
                <a:extLst>
                  <a:ext uri="{FF2B5EF4-FFF2-40B4-BE49-F238E27FC236}">
                    <a16:creationId xmlns:a16="http://schemas.microsoft.com/office/drawing/2014/main" id="{42D03BCA-40D9-D0FE-ABC9-821D232A07A0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5385;p50">
                <a:extLst>
                  <a:ext uri="{FF2B5EF4-FFF2-40B4-BE49-F238E27FC236}">
                    <a16:creationId xmlns:a16="http://schemas.microsoft.com/office/drawing/2014/main" id="{69AC02F4-7E7D-77EA-1AFB-AB4A09AE9D7A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5386;p50">
                <a:extLst>
                  <a:ext uri="{FF2B5EF4-FFF2-40B4-BE49-F238E27FC236}">
                    <a16:creationId xmlns:a16="http://schemas.microsoft.com/office/drawing/2014/main" id="{9F215429-59B2-9D60-B586-4DE85905F481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5387;p50">
              <a:extLst>
                <a:ext uri="{FF2B5EF4-FFF2-40B4-BE49-F238E27FC236}">
                  <a16:creationId xmlns:a16="http://schemas.microsoft.com/office/drawing/2014/main" id="{AA0237C2-81A2-FCCA-C26B-50101E405C82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69" name="Google Shape;5388;p50">
                <a:extLst>
                  <a:ext uri="{FF2B5EF4-FFF2-40B4-BE49-F238E27FC236}">
                    <a16:creationId xmlns:a16="http://schemas.microsoft.com/office/drawing/2014/main" id="{219706F4-C9E0-80CD-9AA1-45D63043AF41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5389;p50">
                <a:extLst>
                  <a:ext uri="{FF2B5EF4-FFF2-40B4-BE49-F238E27FC236}">
                    <a16:creationId xmlns:a16="http://schemas.microsoft.com/office/drawing/2014/main" id="{610F9B52-4F8A-58DD-7CBD-DC8080EE61B5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5390;p50">
                <a:extLst>
                  <a:ext uri="{FF2B5EF4-FFF2-40B4-BE49-F238E27FC236}">
                    <a16:creationId xmlns:a16="http://schemas.microsoft.com/office/drawing/2014/main" id="{2E91FE2B-DCCF-3C6B-0E1D-721BFE532095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5391;p50">
              <a:extLst>
                <a:ext uri="{FF2B5EF4-FFF2-40B4-BE49-F238E27FC236}">
                  <a16:creationId xmlns:a16="http://schemas.microsoft.com/office/drawing/2014/main" id="{54A83AD6-FDCC-AE53-4036-89870BF43546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66" name="Google Shape;5392;p50">
                <a:extLst>
                  <a:ext uri="{FF2B5EF4-FFF2-40B4-BE49-F238E27FC236}">
                    <a16:creationId xmlns:a16="http://schemas.microsoft.com/office/drawing/2014/main" id="{F8D1D188-FD12-3493-8B0B-2101DBD18946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5393;p50">
                <a:extLst>
                  <a:ext uri="{FF2B5EF4-FFF2-40B4-BE49-F238E27FC236}">
                    <a16:creationId xmlns:a16="http://schemas.microsoft.com/office/drawing/2014/main" id="{8C308CF4-6BA4-B7CB-BA47-614018C7A190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5394;p50">
                <a:extLst>
                  <a:ext uri="{FF2B5EF4-FFF2-40B4-BE49-F238E27FC236}">
                    <a16:creationId xmlns:a16="http://schemas.microsoft.com/office/drawing/2014/main" id="{23A8E41B-5274-3790-7F13-591205D28509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5395;p50">
              <a:extLst>
                <a:ext uri="{FF2B5EF4-FFF2-40B4-BE49-F238E27FC236}">
                  <a16:creationId xmlns:a16="http://schemas.microsoft.com/office/drawing/2014/main" id="{1C0D3ADE-A6A2-6E5F-1FED-4CE592E83FE5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63" name="Google Shape;5396;p50">
                <a:extLst>
                  <a:ext uri="{FF2B5EF4-FFF2-40B4-BE49-F238E27FC236}">
                    <a16:creationId xmlns:a16="http://schemas.microsoft.com/office/drawing/2014/main" id="{FBC271BF-EEBC-ED0D-0462-3A6AED4F42F2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5397;p50">
                <a:extLst>
                  <a:ext uri="{FF2B5EF4-FFF2-40B4-BE49-F238E27FC236}">
                    <a16:creationId xmlns:a16="http://schemas.microsoft.com/office/drawing/2014/main" id="{85595A0D-5D4B-9A91-3DEC-77F63F2BD15C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5398;p50">
                <a:extLst>
                  <a:ext uri="{FF2B5EF4-FFF2-40B4-BE49-F238E27FC236}">
                    <a16:creationId xmlns:a16="http://schemas.microsoft.com/office/drawing/2014/main" id="{BBF658C5-DDE4-B5D5-06AE-E550E3A7216C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50770" tIns="75357" rIns="150770" bIns="75357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307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" name="텍스트 개체 틀 1">
            <a:extLst>
              <a:ext uri="{FF2B5EF4-FFF2-40B4-BE49-F238E27FC236}">
                <a16:creationId xmlns:a16="http://schemas.microsoft.com/office/drawing/2014/main" id="{1F858ADF-A9E5-D3F6-BE78-DD8A7B3D8BF9}"/>
              </a:ext>
            </a:extLst>
          </p:cNvPr>
          <p:cNvSpPr txBox="1">
            <a:spLocks/>
          </p:cNvSpPr>
          <p:nvPr/>
        </p:nvSpPr>
        <p:spPr>
          <a:xfrm>
            <a:off x="3956050" y="2987675"/>
            <a:ext cx="3834357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등급 세분화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텍스트 개체 틀 1">
            <a:extLst>
              <a:ext uri="{FF2B5EF4-FFF2-40B4-BE49-F238E27FC236}">
                <a16:creationId xmlns:a16="http://schemas.microsoft.com/office/drawing/2014/main" id="{4F4A1DD9-532E-059D-DB00-FE282CC893F3}"/>
              </a:ext>
            </a:extLst>
          </p:cNvPr>
          <p:cNvSpPr txBox="1">
            <a:spLocks/>
          </p:cNvSpPr>
          <p:nvPr/>
        </p:nvSpPr>
        <p:spPr>
          <a:xfrm>
            <a:off x="3879850" y="5585678"/>
            <a:ext cx="4798107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등급별 전략 모색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텍스트 개체 틀 1">
            <a:extLst>
              <a:ext uri="{FF2B5EF4-FFF2-40B4-BE49-F238E27FC236}">
                <a16:creationId xmlns:a16="http://schemas.microsoft.com/office/drawing/2014/main" id="{14692B85-D856-83FA-8541-E146651D7B95}"/>
              </a:ext>
            </a:extLst>
          </p:cNvPr>
          <p:cNvSpPr txBox="1">
            <a:spLocks/>
          </p:cNvSpPr>
          <p:nvPr/>
        </p:nvSpPr>
        <p:spPr>
          <a:xfrm>
            <a:off x="3879850" y="8076444"/>
            <a:ext cx="6093507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팬심</a:t>
            </a:r>
            <a:r>
              <a:rPr lang="en-US" altLang="ko-KR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 </a:t>
            </a:r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활성화에 기여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22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/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086EDD2-F4A6-BC08-7F65-4B50B99E504E}"/>
              </a:ext>
            </a:extLst>
          </p:cNvPr>
          <p:cNvSpPr txBox="1">
            <a:spLocks/>
          </p:cNvSpPr>
          <p:nvPr/>
        </p:nvSpPr>
        <p:spPr>
          <a:xfrm>
            <a:off x="1030422" y="2149475"/>
            <a:ext cx="12762412" cy="35275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팀 프로젝트 시간 분배의 어려움</a:t>
            </a:r>
            <a:endParaRPr lang="en-US" altLang="ko-KR" sz="2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실현되지 못한 많은 기획들</a:t>
            </a:r>
            <a:endParaRPr lang="en-US" altLang="ko-KR" sz="2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긍정적인 팀워크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093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F7298-4A12-C1AF-68B0-BC0E9D3F7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232" y="5042118"/>
            <a:ext cx="13245218" cy="1231106"/>
          </a:xfrm>
        </p:spPr>
        <p:txBody>
          <a:bodyPr/>
          <a:lstStyle/>
          <a:p>
            <a:pPr algn="ctr"/>
            <a:r>
              <a:rPr lang="ko-KR" altLang="en-US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감사합니다</a:t>
            </a:r>
            <a:r>
              <a:rPr lang="en-US" altLang="ko-KR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8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4037E5-82CC-F5A8-6642-DAB62BB3EED5}"/>
              </a:ext>
            </a:extLst>
          </p:cNvPr>
          <p:cNvSpPr/>
          <p:nvPr/>
        </p:nvSpPr>
        <p:spPr>
          <a:xfrm>
            <a:off x="3244216" y="4401413"/>
            <a:ext cx="13615668" cy="2529777"/>
          </a:xfrm>
          <a:prstGeom prst="rect">
            <a:avLst/>
          </a:prstGeom>
          <a:noFill/>
          <a:ln w="63500">
            <a:solidFill>
              <a:srgbClr val="FFED4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셀럽 후원 플랫폼 (2021) | 프로마음전달러 팬심!">
            <a:extLst>
              <a:ext uri="{FF2B5EF4-FFF2-40B4-BE49-F238E27FC236}">
                <a16:creationId xmlns:a16="http://schemas.microsoft.com/office/drawing/2014/main" id="{8EFBFF0D-3E50-DB0E-934F-C6AF294FB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839" y="10760075"/>
            <a:ext cx="1886321" cy="44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코드스테이츠 로고">
            <a:extLst>
              <a:ext uri="{FF2B5EF4-FFF2-40B4-BE49-F238E27FC236}">
                <a16:creationId xmlns:a16="http://schemas.microsoft.com/office/drawing/2014/main" id="{92276F3E-C91B-BC44-8168-EADF1C3E8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5" y="10726264"/>
            <a:ext cx="2047875" cy="49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410FE4A-D715-8A49-3942-D63EB0A07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3552" r="9632" b="17282"/>
          <a:stretch/>
        </p:blipFill>
        <p:spPr bwMode="auto">
          <a:xfrm>
            <a:off x="4464050" y="10725150"/>
            <a:ext cx="622300" cy="5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19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5BFE0E6-361A-C14B-05CE-ECC8DEE6142B}"/>
              </a:ext>
            </a:extLst>
          </p:cNvPr>
          <p:cNvSpPr txBox="1">
            <a:spLocks/>
          </p:cNvSpPr>
          <p:nvPr/>
        </p:nvSpPr>
        <p:spPr>
          <a:xfrm>
            <a:off x="146050" y="1727675"/>
            <a:ext cx="873717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6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구조 및 기술 스택</a:t>
            </a:r>
          </a:p>
        </p:txBody>
      </p:sp>
      <p:pic>
        <p:nvPicPr>
          <p:cNvPr id="2050" name="Picture 2" descr="Python] 파이썬 문법과 라이브러리 총정리">
            <a:extLst>
              <a:ext uri="{FF2B5EF4-FFF2-40B4-BE49-F238E27FC236}">
                <a16:creationId xmlns:a16="http://schemas.microsoft.com/office/drawing/2014/main" id="{73415A56-8B32-3220-9BCF-3CFF2001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3902075"/>
            <a:ext cx="2844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ndas - 위키백과, 우리 모두의 백과사전">
            <a:extLst>
              <a:ext uri="{FF2B5EF4-FFF2-40B4-BE49-F238E27FC236}">
                <a16:creationId xmlns:a16="http://schemas.microsoft.com/office/drawing/2014/main" id="{7679E218-69F8-8F4B-04C7-9AA46E80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0" y="3692525"/>
            <a:ext cx="2586404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umPy - 위키백과, 우리 모두의 백과사전">
            <a:extLst>
              <a:ext uri="{FF2B5EF4-FFF2-40B4-BE49-F238E27FC236}">
                <a16:creationId xmlns:a16="http://schemas.microsoft.com/office/drawing/2014/main" id="{E1BDA041-586D-AEF3-05E7-47903F0F6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04" y="3632314"/>
            <a:ext cx="2474446" cy="110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mwaskom/seaborn: Statistical data visualization in Python">
            <a:extLst>
              <a:ext uri="{FF2B5EF4-FFF2-40B4-BE49-F238E27FC236}">
                <a16:creationId xmlns:a16="http://schemas.microsoft.com/office/drawing/2014/main" id="{2B24226E-13C2-98C5-E27D-C579C5D77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846" y="4820781"/>
            <a:ext cx="2385229" cy="68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tplotlib/matplotlib: matplotlib: plotting with Python">
            <a:extLst>
              <a:ext uri="{FF2B5EF4-FFF2-40B4-BE49-F238E27FC236}">
                <a16:creationId xmlns:a16="http://schemas.microsoft.com/office/drawing/2014/main" id="{6951B138-18EE-51B8-1726-39BAEC77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18" y="4820780"/>
            <a:ext cx="2843691" cy="68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ata visualization tool | tableau">
            <a:extLst>
              <a:ext uri="{FF2B5EF4-FFF2-40B4-BE49-F238E27FC236}">
                <a16:creationId xmlns:a16="http://schemas.microsoft.com/office/drawing/2014/main" id="{28D407D3-E3FA-37AF-C30C-F6160D96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382" y="3782629"/>
            <a:ext cx="3206868" cy="17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255;p38">
            <a:extLst>
              <a:ext uri="{FF2B5EF4-FFF2-40B4-BE49-F238E27FC236}">
                <a16:creationId xmlns:a16="http://schemas.microsoft.com/office/drawing/2014/main" id="{C849A306-7CAB-90BD-794B-425538128143}"/>
              </a:ext>
            </a:extLst>
          </p:cNvPr>
          <p:cNvSpPr/>
          <p:nvPr/>
        </p:nvSpPr>
        <p:spPr>
          <a:xfrm>
            <a:off x="16236877" y="5703702"/>
            <a:ext cx="4178373" cy="865373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none" lIns="603079" tIns="0" rIns="0" bIns="0" anchor="ctr" anchorCtr="0">
            <a:noAutofit/>
          </a:bodyPr>
          <a:lstStyle/>
          <a:p>
            <a:pPr algn="ctr" latinLnBrk="0"/>
            <a:r>
              <a:rPr lang="ko-KR" altLang="en-US" sz="24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등급별 방향성 제시    </a:t>
            </a:r>
          </a:p>
        </p:txBody>
      </p:sp>
      <p:sp>
        <p:nvSpPr>
          <p:cNvPr id="16" name="Google Shape;2258;p38">
            <a:extLst>
              <a:ext uri="{FF2B5EF4-FFF2-40B4-BE49-F238E27FC236}">
                <a16:creationId xmlns:a16="http://schemas.microsoft.com/office/drawing/2014/main" id="{37EB7969-D8F3-578E-CF45-2085F6F9B63E}"/>
              </a:ext>
            </a:extLst>
          </p:cNvPr>
          <p:cNvSpPr/>
          <p:nvPr/>
        </p:nvSpPr>
        <p:spPr>
          <a:xfrm>
            <a:off x="11883073" y="5703702"/>
            <a:ext cx="4695059" cy="865373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none" lIns="603079" tIns="0" rIns="0" bIns="0" anchor="ctr" anchorCtr="0">
            <a:noAutofit/>
          </a:bodyPr>
          <a:lstStyle/>
          <a:p>
            <a:pPr algn="ctr" latinLnBrk="0"/>
            <a:r>
              <a:rPr lang="ko-KR" altLang="en-US" sz="24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      </a:t>
            </a:r>
          </a:p>
        </p:txBody>
      </p:sp>
      <p:sp>
        <p:nvSpPr>
          <p:cNvPr id="36" name="Google Shape;2261;p38">
            <a:extLst>
              <a:ext uri="{FF2B5EF4-FFF2-40B4-BE49-F238E27FC236}">
                <a16:creationId xmlns:a16="http://schemas.microsoft.com/office/drawing/2014/main" id="{C291D6DC-481E-8B85-1A17-0FDBCC1D96F0}"/>
              </a:ext>
            </a:extLst>
          </p:cNvPr>
          <p:cNvSpPr/>
          <p:nvPr/>
        </p:nvSpPr>
        <p:spPr>
          <a:xfrm>
            <a:off x="7529267" y="5703702"/>
            <a:ext cx="4626019" cy="865373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none" lIns="603079" tIns="0" rIns="0" bIns="0" anchor="ctr" anchorCtr="0">
            <a:noAutofit/>
          </a:bodyPr>
          <a:lstStyle/>
          <a:p>
            <a:pPr algn="ctr" latinLnBrk="0"/>
            <a:r>
              <a:rPr lang="ko-KR" altLang="en-US" sz="24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등급 세분화     </a:t>
            </a:r>
          </a:p>
        </p:txBody>
      </p:sp>
      <p:sp>
        <p:nvSpPr>
          <p:cNvPr id="39" name="Google Shape;2264;p38">
            <a:extLst>
              <a:ext uri="{FF2B5EF4-FFF2-40B4-BE49-F238E27FC236}">
                <a16:creationId xmlns:a16="http://schemas.microsoft.com/office/drawing/2014/main" id="{83B8BD1F-8E2C-E2DE-6722-6B73E34E1579}"/>
              </a:ext>
            </a:extLst>
          </p:cNvPr>
          <p:cNvSpPr/>
          <p:nvPr/>
        </p:nvSpPr>
        <p:spPr>
          <a:xfrm>
            <a:off x="3175463" y="5703702"/>
            <a:ext cx="4626017" cy="865373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none" lIns="603079" tIns="0" rIns="0" bIns="0" anchor="ctr" anchorCtr="0">
            <a:noAutofit/>
          </a:bodyPr>
          <a:lstStyle/>
          <a:p>
            <a:pPr algn="ctr"/>
            <a:r>
              <a:rPr lang="ko-KR" altLang="en-US" sz="24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특성 가공 및 생성    </a:t>
            </a:r>
            <a:endParaRPr sz="24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40" name="Google Shape;2265;p38">
            <a:extLst>
              <a:ext uri="{FF2B5EF4-FFF2-40B4-BE49-F238E27FC236}">
                <a16:creationId xmlns:a16="http://schemas.microsoft.com/office/drawing/2014/main" id="{F021D5E3-5E11-9716-EC90-286C099EFB80}"/>
              </a:ext>
            </a:extLst>
          </p:cNvPr>
          <p:cNvSpPr/>
          <p:nvPr/>
        </p:nvSpPr>
        <p:spPr>
          <a:xfrm>
            <a:off x="-1" y="5703702"/>
            <a:ext cx="3533655" cy="865373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01008" tIns="201008" rIns="201008" bIns="201008" anchor="ctr" anchorCtr="0"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Google Shape;2278;p38">
            <a:extLst>
              <a:ext uri="{FF2B5EF4-FFF2-40B4-BE49-F238E27FC236}">
                <a16:creationId xmlns:a16="http://schemas.microsoft.com/office/drawing/2014/main" id="{A47D7E1F-BA94-6073-E7BF-5B7EB2E4BE54}"/>
              </a:ext>
            </a:extLst>
          </p:cNvPr>
          <p:cNvCxnSpPr/>
          <p:nvPr/>
        </p:nvCxnSpPr>
        <p:spPr>
          <a:xfrm rot="10800000">
            <a:off x="1822449" y="6569075"/>
            <a:ext cx="0" cy="1096228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" name="Google Shape;2279;p38">
            <a:extLst>
              <a:ext uri="{FF2B5EF4-FFF2-40B4-BE49-F238E27FC236}">
                <a16:creationId xmlns:a16="http://schemas.microsoft.com/office/drawing/2014/main" id="{34BA08E5-E543-06E9-F8B1-18CE515A846E}"/>
              </a:ext>
            </a:extLst>
          </p:cNvPr>
          <p:cNvSpPr txBox="1"/>
          <p:nvPr/>
        </p:nvSpPr>
        <p:spPr>
          <a:xfrm>
            <a:off x="508000" y="7719347"/>
            <a:ext cx="2673349" cy="117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ko-KR" altLang="en-US" sz="2800" dirty="0" err="1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팬심</a:t>
            </a:r>
            <a:r>
              <a:rPr lang="en-US" altLang="ko-KR" sz="2800" dirty="0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M </a:t>
            </a:r>
            <a:r>
              <a:rPr lang="ko-KR" altLang="en-US" sz="2800" dirty="0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활동데이터 </a:t>
            </a:r>
            <a:r>
              <a:rPr lang="ko-KR" altLang="en-US" sz="2800" dirty="0" err="1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전처리</a:t>
            </a:r>
            <a:r>
              <a:rPr lang="ko-KR" altLang="en-US" sz="2800" dirty="0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 및 정제</a:t>
            </a:r>
            <a:endParaRPr sz="2800" dirty="0">
              <a:solidFill>
                <a:schemeClr val="dk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Barlow"/>
              <a:sym typeface="Barlow"/>
            </a:endParaRPr>
          </a:p>
        </p:txBody>
      </p:sp>
      <p:cxnSp>
        <p:nvCxnSpPr>
          <p:cNvPr id="45" name="Google Shape;2278;p38">
            <a:extLst>
              <a:ext uri="{FF2B5EF4-FFF2-40B4-BE49-F238E27FC236}">
                <a16:creationId xmlns:a16="http://schemas.microsoft.com/office/drawing/2014/main" id="{52842727-458D-F7EA-BA23-E7470F89D1A7}"/>
              </a:ext>
            </a:extLst>
          </p:cNvPr>
          <p:cNvCxnSpPr/>
          <p:nvPr/>
        </p:nvCxnSpPr>
        <p:spPr>
          <a:xfrm rot="10800000">
            <a:off x="5567972" y="6569075"/>
            <a:ext cx="0" cy="1096228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" name="Google Shape;2279;p38">
            <a:extLst>
              <a:ext uri="{FF2B5EF4-FFF2-40B4-BE49-F238E27FC236}">
                <a16:creationId xmlns:a16="http://schemas.microsoft.com/office/drawing/2014/main" id="{38337AD5-92D1-50F5-AC4D-BDD8FDABB192}"/>
              </a:ext>
            </a:extLst>
          </p:cNvPr>
          <p:cNvSpPr txBox="1"/>
          <p:nvPr/>
        </p:nvSpPr>
        <p:spPr>
          <a:xfrm>
            <a:off x="3680272" y="7719347"/>
            <a:ext cx="3781236" cy="117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ko-KR" altLang="en-US" sz="2800" dirty="0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등급별 특징 및 활동 성향 파악을 위한 특성 추가 및 가공</a:t>
            </a:r>
            <a:endParaRPr sz="2800" dirty="0">
              <a:solidFill>
                <a:schemeClr val="dk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Barlow"/>
              <a:sym typeface="Barlow"/>
            </a:endParaRPr>
          </a:p>
        </p:txBody>
      </p:sp>
      <p:cxnSp>
        <p:nvCxnSpPr>
          <p:cNvPr id="47" name="Google Shape;2278;p38">
            <a:extLst>
              <a:ext uri="{FF2B5EF4-FFF2-40B4-BE49-F238E27FC236}">
                <a16:creationId xmlns:a16="http://schemas.microsoft.com/office/drawing/2014/main" id="{47549529-416B-9C44-84B6-69DE2EC7AFC4}"/>
              </a:ext>
            </a:extLst>
          </p:cNvPr>
          <p:cNvCxnSpPr/>
          <p:nvPr/>
        </p:nvCxnSpPr>
        <p:spPr>
          <a:xfrm rot="10800000">
            <a:off x="9950023" y="6569075"/>
            <a:ext cx="0" cy="1096228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" name="Google Shape;2279;p38">
            <a:extLst>
              <a:ext uri="{FF2B5EF4-FFF2-40B4-BE49-F238E27FC236}">
                <a16:creationId xmlns:a16="http://schemas.microsoft.com/office/drawing/2014/main" id="{A614DEF8-9D1B-95E0-B4C5-DD022643BC93}"/>
              </a:ext>
            </a:extLst>
          </p:cNvPr>
          <p:cNvSpPr txBox="1"/>
          <p:nvPr/>
        </p:nvSpPr>
        <p:spPr>
          <a:xfrm>
            <a:off x="8267699" y="7719347"/>
            <a:ext cx="3638552" cy="117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RFM </a:t>
            </a:r>
            <a:r>
              <a:rPr lang="ko-KR" altLang="en-US" sz="2800" dirty="0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분석기법을 활용한 </a:t>
            </a:r>
            <a:r>
              <a:rPr lang="ko-KR" altLang="en-US" sz="2800" dirty="0" err="1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셀럽</a:t>
            </a:r>
            <a:r>
              <a:rPr lang="ko-KR" altLang="en-US" sz="2800" dirty="0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 등급 세분화</a:t>
            </a:r>
            <a:endParaRPr sz="2800" dirty="0">
              <a:solidFill>
                <a:schemeClr val="dk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Barlow"/>
              <a:sym typeface="Barlow"/>
            </a:endParaRPr>
          </a:p>
        </p:txBody>
      </p:sp>
      <p:cxnSp>
        <p:nvCxnSpPr>
          <p:cNvPr id="49" name="Google Shape;2278;p38">
            <a:extLst>
              <a:ext uri="{FF2B5EF4-FFF2-40B4-BE49-F238E27FC236}">
                <a16:creationId xmlns:a16="http://schemas.microsoft.com/office/drawing/2014/main" id="{5ED28F6B-F96A-5D35-7C8E-96AD70420640}"/>
              </a:ext>
            </a:extLst>
          </p:cNvPr>
          <p:cNvCxnSpPr/>
          <p:nvPr/>
        </p:nvCxnSpPr>
        <p:spPr>
          <a:xfrm rot="10800000">
            <a:off x="14332074" y="6569075"/>
            <a:ext cx="0" cy="1096228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" name="Google Shape;2279;p38">
            <a:extLst>
              <a:ext uri="{FF2B5EF4-FFF2-40B4-BE49-F238E27FC236}">
                <a16:creationId xmlns:a16="http://schemas.microsoft.com/office/drawing/2014/main" id="{7D21BEED-2F08-BC65-1D7E-ACCEAE746D3A}"/>
              </a:ext>
            </a:extLst>
          </p:cNvPr>
          <p:cNvSpPr txBox="1"/>
          <p:nvPr/>
        </p:nvSpPr>
        <p:spPr>
          <a:xfrm>
            <a:off x="12839699" y="7719347"/>
            <a:ext cx="3003552" cy="117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ko-KR" altLang="en-US" sz="2800" dirty="0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등급 세분화를 기반으로 데이터 시각화</a:t>
            </a:r>
            <a:endParaRPr sz="2800" dirty="0">
              <a:solidFill>
                <a:schemeClr val="dk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Barlow"/>
              <a:sym typeface="Barlow"/>
            </a:endParaRPr>
          </a:p>
        </p:txBody>
      </p:sp>
      <p:cxnSp>
        <p:nvCxnSpPr>
          <p:cNvPr id="51" name="Google Shape;2278;p38">
            <a:extLst>
              <a:ext uri="{FF2B5EF4-FFF2-40B4-BE49-F238E27FC236}">
                <a16:creationId xmlns:a16="http://schemas.microsoft.com/office/drawing/2014/main" id="{6FD28419-689D-72BA-4F30-15A6A69557DF}"/>
              </a:ext>
            </a:extLst>
          </p:cNvPr>
          <p:cNvCxnSpPr/>
          <p:nvPr/>
        </p:nvCxnSpPr>
        <p:spPr>
          <a:xfrm rot="10800000">
            <a:off x="18205450" y="6569075"/>
            <a:ext cx="0" cy="1096228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" name="Google Shape;2279;p38">
            <a:extLst>
              <a:ext uri="{FF2B5EF4-FFF2-40B4-BE49-F238E27FC236}">
                <a16:creationId xmlns:a16="http://schemas.microsoft.com/office/drawing/2014/main" id="{6BCC7233-D155-A08F-A415-79EC937588B4}"/>
              </a:ext>
            </a:extLst>
          </p:cNvPr>
          <p:cNvSpPr txBox="1"/>
          <p:nvPr/>
        </p:nvSpPr>
        <p:spPr>
          <a:xfrm>
            <a:off x="16776699" y="7719347"/>
            <a:ext cx="2901952" cy="117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ko-KR" altLang="en-US" sz="2800" dirty="0">
                <a:solidFill>
                  <a:schemeClr val="dk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arlow"/>
                <a:sym typeface="Barlow"/>
              </a:rPr>
              <a:t>각 등급의 특징 파악 및 다양한 전략 도출</a:t>
            </a:r>
            <a:endParaRPr sz="2800" dirty="0">
              <a:solidFill>
                <a:schemeClr val="dk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63725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5BFE0E6-361A-C14B-05CE-ECC8DEE6142B}"/>
              </a:ext>
            </a:extLst>
          </p:cNvPr>
          <p:cNvSpPr txBox="1">
            <a:spLocks/>
          </p:cNvSpPr>
          <p:nvPr/>
        </p:nvSpPr>
        <p:spPr>
          <a:xfrm>
            <a:off x="146050" y="1727675"/>
            <a:ext cx="873717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36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6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</a:p>
        </p:txBody>
      </p:sp>
      <p:sp>
        <p:nvSpPr>
          <p:cNvPr id="75" name="텍스트 개체 틀 1">
            <a:extLst>
              <a:ext uri="{FF2B5EF4-FFF2-40B4-BE49-F238E27FC236}">
                <a16:creationId xmlns:a16="http://schemas.microsoft.com/office/drawing/2014/main" id="{1F858ADF-A9E5-D3F6-BE78-DD8A7B3D8BF9}"/>
              </a:ext>
            </a:extLst>
          </p:cNvPr>
          <p:cNvSpPr txBox="1">
            <a:spLocks/>
          </p:cNvSpPr>
          <p:nvPr/>
        </p:nvSpPr>
        <p:spPr>
          <a:xfrm>
            <a:off x="3956050" y="3597275"/>
            <a:ext cx="4721907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>
                <a:solidFill>
                  <a:schemeClr val="tx1">
                    <a:lumMod val="75000"/>
                    <a:lumOff val="25000"/>
                  </a:schemeClr>
                </a:solidFill>
              </a:rPr>
              <a:t>등급 상승 유도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텍스트 개체 틀 1">
            <a:extLst>
              <a:ext uri="{FF2B5EF4-FFF2-40B4-BE49-F238E27FC236}">
                <a16:creationId xmlns:a16="http://schemas.microsoft.com/office/drawing/2014/main" id="{4F4A1DD9-532E-059D-DB00-FE282CC893F3}"/>
              </a:ext>
            </a:extLst>
          </p:cNvPr>
          <p:cNvSpPr txBox="1">
            <a:spLocks/>
          </p:cNvSpPr>
          <p:nvPr/>
        </p:nvSpPr>
        <p:spPr>
          <a:xfrm>
            <a:off x="3879850" y="7033478"/>
            <a:ext cx="759267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비즈니스 모델 구상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oogle Shape;5399;p50">
            <a:extLst>
              <a:ext uri="{FF2B5EF4-FFF2-40B4-BE49-F238E27FC236}">
                <a16:creationId xmlns:a16="http://schemas.microsoft.com/office/drawing/2014/main" id="{B0E03A86-5352-4ADF-AD9A-DF4C55EAD9E8}"/>
              </a:ext>
            </a:extLst>
          </p:cNvPr>
          <p:cNvGrpSpPr/>
          <p:nvPr/>
        </p:nvGrpSpPr>
        <p:grpSpPr>
          <a:xfrm>
            <a:off x="2483451" y="3663954"/>
            <a:ext cx="1032826" cy="826310"/>
            <a:chOff x="4607807" y="5664648"/>
            <a:chExt cx="742881" cy="594342"/>
          </a:xfrm>
        </p:grpSpPr>
        <p:sp>
          <p:nvSpPr>
            <p:cNvPr id="7" name="Google Shape;5400;p50">
              <a:extLst>
                <a:ext uri="{FF2B5EF4-FFF2-40B4-BE49-F238E27FC236}">
                  <a16:creationId xmlns:a16="http://schemas.microsoft.com/office/drawing/2014/main" id="{E20845A7-90AF-AE75-15AA-E436A3A14164}"/>
                </a:ext>
              </a:extLst>
            </p:cNvPr>
            <p:cNvSpPr/>
            <p:nvPr/>
          </p:nvSpPr>
          <p:spPr>
            <a:xfrm>
              <a:off x="4607808" y="5824255"/>
              <a:ext cx="185166" cy="401152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401;p50">
              <a:extLst>
                <a:ext uri="{FF2B5EF4-FFF2-40B4-BE49-F238E27FC236}">
                  <a16:creationId xmlns:a16="http://schemas.microsoft.com/office/drawing/2014/main" id="{3A67784C-524C-EFCF-EA9D-1566A2679EFD}"/>
                </a:ext>
              </a:extLst>
            </p:cNvPr>
            <p:cNvSpPr/>
            <p:nvPr/>
          </p:nvSpPr>
          <p:spPr>
            <a:xfrm>
              <a:off x="4792972" y="5771280"/>
              <a:ext cx="185850" cy="454128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402;p50">
              <a:extLst>
                <a:ext uri="{FF2B5EF4-FFF2-40B4-BE49-F238E27FC236}">
                  <a16:creationId xmlns:a16="http://schemas.microsoft.com/office/drawing/2014/main" id="{5DC8F65B-03B5-11F4-D2EF-EE2347A5C875}"/>
                </a:ext>
              </a:extLst>
            </p:cNvPr>
            <p:cNvSpPr/>
            <p:nvPr/>
          </p:nvSpPr>
          <p:spPr>
            <a:xfrm>
              <a:off x="4978821" y="5717623"/>
              <a:ext cx="185679" cy="507786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403;p50">
              <a:extLst>
                <a:ext uri="{FF2B5EF4-FFF2-40B4-BE49-F238E27FC236}">
                  <a16:creationId xmlns:a16="http://schemas.microsoft.com/office/drawing/2014/main" id="{63E880AB-6DEA-580D-733B-BE7866EFDBD0}"/>
                </a:ext>
              </a:extLst>
            </p:cNvPr>
            <p:cNvSpPr/>
            <p:nvPr/>
          </p:nvSpPr>
          <p:spPr>
            <a:xfrm>
              <a:off x="5164498" y="5664648"/>
              <a:ext cx="185166" cy="560761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404;p50">
              <a:extLst>
                <a:ext uri="{FF2B5EF4-FFF2-40B4-BE49-F238E27FC236}">
                  <a16:creationId xmlns:a16="http://schemas.microsoft.com/office/drawing/2014/main" id="{6CBA0874-2CFD-1672-3465-B57DB1172452}"/>
                </a:ext>
              </a:extLst>
            </p:cNvPr>
            <p:cNvSpPr/>
            <p:nvPr/>
          </p:nvSpPr>
          <p:spPr>
            <a:xfrm>
              <a:off x="4607807" y="6225406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405;p50">
              <a:extLst>
                <a:ext uri="{FF2B5EF4-FFF2-40B4-BE49-F238E27FC236}">
                  <a16:creationId xmlns:a16="http://schemas.microsoft.com/office/drawing/2014/main" id="{9D2FD353-6C94-51FE-09F5-BDB5A7ABE878}"/>
                </a:ext>
              </a:extLst>
            </p:cNvPr>
            <p:cNvSpPr/>
            <p:nvPr/>
          </p:nvSpPr>
          <p:spPr>
            <a:xfrm>
              <a:off x="4792970" y="6225406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406;p50">
              <a:extLst>
                <a:ext uri="{FF2B5EF4-FFF2-40B4-BE49-F238E27FC236}">
                  <a16:creationId xmlns:a16="http://schemas.microsoft.com/office/drawing/2014/main" id="{79E007E2-7905-4B56-BA71-97737E89AC41}"/>
                </a:ext>
              </a:extLst>
            </p:cNvPr>
            <p:cNvSpPr/>
            <p:nvPr/>
          </p:nvSpPr>
          <p:spPr>
            <a:xfrm>
              <a:off x="5112691" y="6225434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407;p50">
              <a:extLst>
                <a:ext uri="{FF2B5EF4-FFF2-40B4-BE49-F238E27FC236}">
                  <a16:creationId xmlns:a16="http://schemas.microsoft.com/office/drawing/2014/main" id="{183EC950-E84F-CDC8-53C7-A79260CFA3CF}"/>
                </a:ext>
              </a:extLst>
            </p:cNvPr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5269;p50">
            <a:extLst>
              <a:ext uri="{FF2B5EF4-FFF2-40B4-BE49-F238E27FC236}">
                <a16:creationId xmlns:a16="http://schemas.microsoft.com/office/drawing/2014/main" id="{ED4EB098-B665-D112-1C60-98FF703026FE}"/>
              </a:ext>
            </a:extLst>
          </p:cNvPr>
          <p:cNvGrpSpPr/>
          <p:nvPr/>
        </p:nvGrpSpPr>
        <p:grpSpPr>
          <a:xfrm>
            <a:off x="2778975" y="6902439"/>
            <a:ext cx="541296" cy="979516"/>
            <a:chOff x="4556125" y="630237"/>
            <a:chExt cx="3081338" cy="5568950"/>
          </a:xfrm>
        </p:grpSpPr>
        <p:sp>
          <p:nvSpPr>
            <p:cNvPr id="35" name="Google Shape;5270;p50">
              <a:extLst>
                <a:ext uri="{FF2B5EF4-FFF2-40B4-BE49-F238E27FC236}">
                  <a16:creationId xmlns:a16="http://schemas.microsoft.com/office/drawing/2014/main" id="{D053DA8D-F189-EFD1-E3A6-FED6FC364C4E}"/>
                </a:ext>
              </a:extLst>
            </p:cNvPr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5271;p50">
              <a:extLst>
                <a:ext uri="{FF2B5EF4-FFF2-40B4-BE49-F238E27FC236}">
                  <a16:creationId xmlns:a16="http://schemas.microsoft.com/office/drawing/2014/main" id="{9ADC5C31-610C-7C77-A4F7-527E35180307}"/>
                </a:ext>
              </a:extLst>
            </p:cNvPr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272;p50">
              <a:extLst>
                <a:ext uri="{FF2B5EF4-FFF2-40B4-BE49-F238E27FC236}">
                  <a16:creationId xmlns:a16="http://schemas.microsoft.com/office/drawing/2014/main" id="{E592C38A-7B22-374E-95A4-6928BFD0D371}"/>
                </a:ext>
              </a:extLst>
            </p:cNvPr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5273;p50">
              <a:extLst>
                <a:ext uri="{FF2B5EF4-FFF2-40B4-BE49-F238E27FC236}">
                  <a16:creationId xmlns:a16="http://schemas.microsoft.com/office/drawing/2014/main" id="{4E890106-E148-CCFF-46C2-B45CFEF49362}"/>
                </a:ext>
              </a:extLst>
            </p:cNvPr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5274;p50">
              <a:extLst>
                <a:ext uri="{FF2B5EF4-FFF2-40B4-BE49-F238E27FC236}">
                  <a16:creationId xmlns:a16="http://schemas.microsoft.com/office/drawing/2014/main" id="{3EC03325-B384-7B0D-2B17-6F9CCEA15EFA}"/>
                </a:ext>
              </a:extLst>
            </p:cNvPr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5275;p50">
              <a:extLst>
                <a:ext uri="{FF2B5EF4-FFF2-40B4-BE49-F238E27FC236}">
                  <a16:creationId xmlns:a16="http://schemas.microsoft.com/office/drawing/2014/main" id="{4B62884F-52C5-2810-2DA0-DFACC1AB98B5}"/>
                </a:ext>
              </a:extLst>
            </p:cNvPr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5276;p50">
              <a:extLst>
                <a:ext uri="{FF2B5EF4-FFF2-40B4-BE49-F238E27FC236}">
                  <a16:creationId xmlns:a16="http://schemas.microsoft.com/office/drawing/2014/main" id="{CCBE3EE1-197F-FACB-2F6E-910A635101D2}"/>
                </a:ext>
              </a:extLst>
            </p:cNvPr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50770" tIns="75357" rIns="150770" bIns="75357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307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7CB9B978-5C30-7233-1F8C-8E6E753075B6}"/>
              </a:ext>
            </a:extLst>
          </p:cNvPr>
          <p:cNvSpPr/>
          <p:nvPr/>
        </p:nvSpPr>
        <p:spPr>
          <a:xfrm>
            <a:off x="2480523" y="3525225"/>
            <a:ext cx="1001378" cy="210242"/>
          </a:xfrm>
          <a:custGeom>
            <a:avLst/>
            <a:gdLst>
              <a:gd name="connsiteX0" fmla="*/ 0 w 1921789"/>
              <a:gd name="connsiteY0" fmla="*/ 1394847 h 1394847"/>
              <a:gd name="connsiteX1" fmla="*/ 1115878 w 1921789"/>
              <a:gd name="connsiteY1" fmla="*/ 1022888 h 1394847"/>
              <a:gd name="connsiteX2" fmla="*/ 1921789 w 1921789"/>
              <a:gd name="connsiteY2" fmla="*/ 0 h 1394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1789" h="1394847">
                <a:moveTo>
                  <a:pt x="0" y="1394847"/>
                </a:moveTo>
                <a:cubicBezTo>
                  <a:pt x="397790" y="1325104"/>
                  <a:pt x="795580" y="1255362"/>
                  <a:pt x="1115878" y="1022888"/>
                </a:cubicBezTo>
                <a:cubicBezTo>
                  <a:pt x="1436176" y="790413"/>
                  <a:pt x="1591159" y="369376"/>
                  <a:pt x="1921789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78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텍스트 개체 틀 1">
            <a:extLst>
              <a:ext uri="{FF2B5EF4-FFF2-40B4-BE49-F238E27FC236}">
                <a16:creationId xmlns:a16="http://schemas.microsoft.com/office/drawing/2014/main" id="{1F858ADF-A9E5-D3F6-BE78-DD8A7B3D8BF9}"/>
              </a:ext>
            </a:extLst>
          </p:cNvPr>
          <p:cNvSpPr txBox="1">
            <a:spLocks/>
          </p:cNvSpPr>
          <p:nvPr/>
        </p:nvSpPr>
        <p:spPr>
          <a:xfrm>
            <a:off x="3956050" y="2210435"/>
            <a:ext cx="5638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데이터셋 소개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텍스트 개체 틀 1">
            <a:extLst>
              <a:ext uri="{FF2B5EF4-FFF2-40B4-BE49-F238E27FC236}">
                <a16:creationId xmlns:a16="http://schemas.microsoft.com/office/drawing/2014/main" id="{6D6A52A0-3C9A-6622-2214-586AB3C2DF4B}"/>
              </a:ext>
            </a:extLst>
          </p:cNvPr>
          <p:cNvSpPr txBox="1">
            <a:spLocks/>
          </p:cNvSpPr>
          <p:nvPr/>
        </p:nvSpPr>
        <p:spPr>
          <a:xfrm>
            <a:off x="3956050" y="2896235"/>
            <a:ext cx="12954000" cy="1757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팬심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 2022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27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~ 9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동안의 활동 데이터</a:t>
            </a:r>
            <a:b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541,837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건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7F1C9C9F-5E17-8141-3E4D-8B39BED0D8F7}"/>
              </a:ext>
            </a:extLst>
          </p:cNvPr>
          <p:cNvSpPr txBox="1">
            <a:spLocks/>
          </p:cNvSpPr>
          <p:nvPr/>
        </p:nvSpPr>
        <p:spPr>
          <a:xfrm>
            <a:off x="3956050" y="5613147"/>
            <a:ext cx="5638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데이터 요소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72E470AA-17D8-EE32-2642-DF4F131A8681}"/>
              </a:ext>
            </a:extLst>
          </p:cNvPr>
          <p:cNvSpPr txBox="1">
            <a:spLocks/>
          </p:cNvSpPr>
          <p:nvPr/>
        </p:nvSpPr>
        <p:spPr>
          <a:xfrm>
            <a:off x="3956050" y="6302122"/>
            <a:ext cx="13944600" cy="3604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채팅방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b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명칭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인원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개설일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메시지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b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유형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전송일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전송한 계정 및 닉네임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계정 유형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5E7960-C388-55CF-CCA5-3D2647609945}"/>
              </a:ext>
            </a:extLst>
          </p:cNvPr>
          <p:cNvSpPr/>
          <p:nvPr/>
        </p:nvSpPr>
        <p:spPr>
          <a:xfrm>
            <a:off x="3651250" y="228849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2F18D2-EF74-2B07-27B9-032577954D47}"/>
              </a:ext>
            </a:extLst>
          </p:cNvPr>
          <p:cNvSpPr/>
          <p:nvPr/>
        </p:nvSpPr>
        <p:spPr>
          <a:xfrm>
            <a:off x="3651250" y="5691209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4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텍스트 개체 틀 1">
            <a:extLst>
              <a:ext uri="{FF2B5EF4-FFF2-40B4-BE49-F238E27FC236}">
                <a16:creationId xmlns:a16="http://schemas.microsoft.com/office/drawing/2014/main" id="{1F858ADF-A9E5-D3F6-BE78-DD8A7B3D8BF9}"/>
              </a:ext>
            </a:extLst>
          </p:cNvPr>
          <p:cNvSpPr txBox="1">
            <a:spLocks/>
          </p:cNvSpPr>
          <p:nvPr/>
        </p:nvSpPr>
        <p:spPr>
          <a:xfrm>
            <a:off x="984250" y="1768475"/>
            <a:ext cx="5638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세부사항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텍스트 개체 틀 1">
            <a:extLst>
              <a:ext uri="{FF2B5EF4-FFF2-40B4-BE49-F238E27FC236}">
                <a16:creationId xmlns:a16="http://schemas.microsoft.com/office/drawing/2014/main" id="{6D6A52A0-3C9A-6622-2214-586AB3C2DF4B}"/>
              </a:ext>
            </a:extLst>
          </p:cNvPr>
          <p:cNvSpPr txBox="1">
            <a:spLocks/>
          </p:cNvSpPr>
          <p:nvPr/>
        </p:nvSpPr>
        <p:spPr>
          <a:xfrm>
            <a:off x="984250" y="2798604"/>
            <a:ext cx="12954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en-US" altLang="ko-KR" sz="3600" dirty="0"/>
              <a:t>Category Type</a:t>
            </a:r>
            <a:r>
              <a:rPr lang="ko-KR" altLang="en-US" sz="3600" dirty="0"/>
              <a:t>중 통일성 없는 값의 표현 정리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72E470AA-17D8-EE32-2642-DF4F131A8681}"/>
              </a:ext>
            </a:extLst>
          </p:cNvPr>
          <p:cNvSpPr txBox="1">
            <a:spLocks/>
          </p:cNvSpPr>
          <p:nvPr/>
        </p:nvSpPr>
        <p:spPr>
          <a:xfrm>
            <a:off x="984250" y="5507811"/>
            <a:ext cx="139446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닉네임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채널 이름의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마스킹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처리로 인한 일부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중복값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구분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C44E23-D691-CAEA-47D7-F7E1D5B64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" t="71161"/>
          <a:stretch/>
        </p:blipFill>
        <p:spPr>
          <a:xfrm>
            <a:off x="1542838" y="3362484"/>
            <a:ext cx="13520192" cy="173396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4E1167-C932-4695-4B61-5514CFB3B171}"/>
              </a:ext>
            </a:extLst>
          </p:cNvPr>
          <p:cNvGrpSpPr/>
          <p:nvPr/>
        </p:nvGrpSpPr>
        <p:grpSpPr>
          <a:xfrm>
            <a:off x="1545521" y="6077064"/>
            <a:ext cx="13383329" cy="2061731"/>
            <a:chOff x="4517321" y="6334436"/>
            <a:chExt cx="9498879" cy="14633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2917C4-D012-0490-4FA4-D7D46B996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3" t="35793" b="33498"/>
            <a:stretch/>
          </p:blipFill>
          <p:spPr>
            <a:xfrm>
              <a:off x="4517321" y="6334436"/>
              <a:ext cx="9498879" cy="1463323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DC59B4A-DAC2-3DD7-B670-D48271BD0659}"/>
                </a:ext>
              </a:extLst>
            </p:cNvPr>
            <p:cNvCxnSpPr>
              <a:cxnSpLocks/>
            </p:cNvCxnSpPr>
            <p:nvPr/>
          </p:nvCxnSpPr>
          <p:spPr>
            <a:xfrm>
              <a:off x="7308850" y="6645275"/>
              <a:ext cx="42672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B443C52-F40B-A580-7BE4-11F68EE42070}"/>
                </a:ext>
              </a:extLst>
            </p:cNvPr>
            <p:cNvCxnSpPr>
              <a:cxnSpLocks/>
            </p:cNvCxnSpPr>
            <p:nvPr/>
          </p:nvCxnSpPr>
          <p:spPr>
            <a:xfrm>
              <a:off x="7308850" y="7026275"/>
              <a:ext cx="42672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600A9-9816-136C-321E-224D374160C1}"/>
                </a:ext>
              </a:extLst>
            </p:cNvPr>
            <p:cNvCxnSpPr>
              <a:cxnSpLocks/>
            </p:cNvCxnSpPr>
            <p:nvPr/>
          </p:nvCxnSpPr>
          <p:spPr>
            <a:xfrm>
              <a:off x="7308850" y="7394575"/>
              <a:ext cx="42672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22787C8-3CF3-77BE-6D7A-3C7C79FDB792}"/>
                </a:ext>
              </a:extLst>
            </p:cNvPr>
            <p:cNvCxnSpPr>
              <a:cxnSpLocks/>
            </p:cNvCxnSpPr>
            <p:nvPr/>
          </p:nvCxnSpPr>
          <p:spPr>
            <a:xfrm>
              <a:off x="7308850" y="7762875"/>
              <a:ext cx="42672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76470BBB-7860-F5D1-9AAF-4AC23E382670}"/>
              </a:ext>
            </a:extLst>
          </p:cNvPr>
          <p:cNvSpPr txBox="1">
            <a:spLocks/>
          </p:cNvSpPr>
          <p:nvPr/>
        </p:nvSpPr>
        <p:spPr>
          <a:xfrm>
            <a:off x="984250" y="8321675"/>
            <a:ext cx="9067800" cy="158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채팅방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입퇴장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시 자동 생성되는 메시지 제거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각 메시지의 길이 정보 추출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35757F-41B3-B667-D2DC-702DBF0722AE}"/>
              </a:ext>
            </a:extLst>
          </p:cNvPr>
          <p:cNvSpPr/>
          <p:nvPr/>
        </p:nvSpPr>
        <p:spPr>
          <a:xfrm>
            <a:off x="679450" y="184653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787C262-1A2F-9A76-BDED-B2489EFCB752}"/>
              </a:ext>
            </a:extLst>
          </p:cNvPr>
          <p:cNvSpPr txBox="1">
            <a:spLocks/>
          </p:cNvSpPr>
          <p:nvPr/>
        </p:nvSpPr>
        <p:spPr>
          <a:xfrm>
            <a:off x="10060940" y="8321675"/>
            <a:ext cx="9067800" cy="158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메시지 내용에 포함된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땡큐스티커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정보 분리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기타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결측치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처리 및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의미없는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특성 제거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79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latinLnBrk="0"/>
            <a:r>
              <a:rPr lang="en-US" altLang="ko-KR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54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텍스트 개체 틀 1">
            <a:extLst>
              <a:ext uri="{FF2B5EF4-FFF2-40B4-BE49-F238E27FC236}">
                <a16:creationId xmlns:a16="http://schemas.microsoft.com/office/drawing/2014/main" id="{1F858ADF-A9E5-D3F6-BE78-DD8A7B3D8BF9}"/>
              </a:ext>
            </a:extLst>
          </p:cNvPr>
          <p:cNvSpPr txBox="1">
            <a:spLocks/>
          </p:cNvSpPr>
          <p:nvPr/>
        </p:nvSpPr>
        <p:spPr>
          <a:xfrm>
            <a:off x="923290" y="1753235"/>
            <a:ext cx="5638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생성된 특성</a:t>
            </a:r>
            <a:endParaRPr lang="en-US" altLang="ko-KR" sz="5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텍스트 개체 틀 1">
            <a:extLst>
              <a:ext uri="{FF2B5EF4-FFF2-40B4-BE49-F238E27FC236}">
                <a16:creationId xmlns:a16="http://schemas.microsoft.com/office/drawing/2014/main" id="{6D6A52A0-3C9A-6622-2214-586AB3C2DF4B}"/>
              </a:ext>
            </a:extLst>
          </p:cNvPr>
          <p:cNvSpPr txBox="1">
            <a:spLocks/>
          </p:cNvSpPr>
          <p:nvPr/>
        </p:nvSpPr>
        <p:spPr>
          <a:xfrm>
            <a:off x="923290" y="2624775"/>
            <a:ext cx="14554200" cy="158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셀럽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아이디와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채팅방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이름을 매칭시켜 각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셀럽을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기준으로 데이터셋 구성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받은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땡큐스티커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샷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총합과 빈도 데이터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72E470AA-17D8-EE32-2642-DF4F131A8681}"/>
              </a:ext>
            </a:extLst>
          </p:cNvPr>
          <p:cNvSpPr txBox="1">
            <a:spLocks/>
          </p:cNvSpPr>
          <p:nvPr/>
        </p:nvSpPr>
        <p:spPr>
          <a:xfrm>
            <a:off x="923290" y="5654675"/>
            <a:ext cx="13944600" cy="49060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보낸 메시지 간격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보낸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받은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메시지 수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보낸 파일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음성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 접속시간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사용기간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외부 커뮤니티 소유 여부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▶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보낸</a:t>
            </a:r>
            <a:r>
              <a:rPr lang="en-US" altLang="ko-KR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받은 메시지 </a:t>
            </a:r>
            <a:r>
              <a:rPr lang="ko-KR" altLang="en-US" sz="3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긍부정</a:t>
            </a:r>
            <a:r>
              <a:rPr lang="ko-KR" altLang="en-US" sz="3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지수</a:t>
            </a:r>
            <a:endParaRPr lang="en-US" altLang="ko-KR" sz="3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4051DC-11BA-541E-9EF3-783AE9AB23F6}"/>
              </a:ext>
            </a:extLst>
          </p:cNvPr>
          <p:cNvSpPr/>
          <p:nvPr/>
        </p:nvSpPr>
        <p:spPr>
          <a:xfrm>
            <a:off x="618490" y="1831297"/>
            <a:ext cx="160139" cy="674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ED0F416-4431-8F47-6A19-B23075045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37" y="5909231"/>
            <a:ext cx="10132813" cy="44398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6963948-47B2-A6F9-647E-AB6694E6A1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158" y="3383519"/>
            <a:ext cx="4868600" cy="21845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7819AE4-CC24-A4B1-BB1C-2148A18E383F}"/>
              </a:ext>
            </a:extLst>
          </p:cNvPr>
          <p:cNvGrpSpPr/>
          <p:nvPr/>
        </p:nvGrpSpPr>
        <p:grpSpPr>
          <a:xfrm>
            <a:off x="1392766" y="4259380"/>
            <a:ext cx="10046124" cy="1395295"/>
            <a:chOff x="1392766" y="3978275"/>
            <a:chExt cx="10046124" cy="13952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CEFD418-0308-88B2-5A2D-51EA444B4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766" y="3978275"/>
              <a:ext cx="10046124" cy="1395295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73F4D13-A762-0563-43ED-E2368A13700A}"/>
                </a:ext>
              </a:extLst>
            </p:cNvPr>
            <p:cNvCxnSpPr/>
            <p:nvPr/>
          </p:nvCxnSpPr>
          <p:spPr>
            <a:xfrm>
              <a:off x="9793486" y="4420235"/>
              <a:ext cx="16002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5421185-1269-892E-5936-295585E42A00}"/>
                </a:ext>
              </a:extLst>
            </p:cNvPr>
            <p:cNvCxnSpPr>
              <a:cxnSpLocks/>
            </p:cNvCxnSpPr>
            <p:nvPr/>
          </p:nvCxnSpPr>
          <p:spPr>
            <a:xfrm>
              <a:off x="10372090" y="4191635"/>
              <a:ext cx="1021596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69620B0-0DC4-3B7A-376F-8EB233815612}"/>
                </a:ext>
              </a:extLst>
            </p:cNvPr>
            <p:cNvCxnSpPr>
              <a:cxnSpLocks/>
            </p:cNvCxnSpPr>
            <p:nvPr/>
          </p:nvCxnSpPr>
          <p:spPr>
            <a:xfrm>
              <a:off x="10372090" y="4648835"/>
              <a:ext cx="1021596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8D6F565-F1CD-A7E0-5E48-6B1E063B814B}"/>
                </a:ext>
              </a:extLst>
            </p:cNvPr>
            <p:cNvCxnSpPr>
              <a:cxnSpLocks/>
            </p:cNvCxnSpPr>
            <p:nvPr/>
          </p:nvCxnSpPr>
          <p:spPr>
            <a:xfrm>
              <a:off x="9914890" y="4877435"/>
              <a:ext cx="1478796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3C5EC6A-D2FB-1420-3301-D0F74EF634BD}"/>
                </a:ext>
              </a:extLst>
            </p:cNvPr>
            <p:cNvCxnSpPr/>
            <p:nvPr/>
          </p:nvCxnSpPr>
          <p:spPr>
            <a:xfrm>
              <a:off x="9793486" y="5349875"/>
              <a:ext cx="16002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880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DE14B1-1737-54A0-FBFE-F33D9AAFBDD1}"/>
              </a:ext>
            </a:extLst>
          </p:cNvPr>
          <p:cNvGrpSpPr/>
          <p:nvPr/>
        </p:nvGrpSpPr>
        <p:grpSpPr>
          <a:xfrm>
            <a:off x="1082390" y="1722755"/>
            <a:ext cx="17939319" cy="8763001"/>
            <a:chOff x="3875264" y="2407008"/>
            <a:chExt cx="16164152" cy="7895867"/>
          </a:xfrm>
        </p:grpSpPr>
        <p:pic>
          <p:nvPicPr>
            <p:cNvPr id="6" name="slide2" descr="전체 현황">
              <a:extLst>
                <a:ext uri="{FF2B5EF4-FFF2-40B4-BE49-F238E27FC236}">
                  <a16:creationId xmlns:a16="http://schemas.microsoft.com/office/drawing/2014/main" id="{A880FF94-7B4C-E25E-69A1-EC0C415CB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44"/>
            <a:stretch/>
          </p:blipFill>
          <p:spPr>
            <a:xfrm>
              <a:off x="3875264" y="2407008"/>
              <a:ext cx="16164152" cy="7895867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8B3F68-6B5E-8303-5825-3B8319AA678D}"/>
                </a:ext>
              </a:extLst>
            </p:cNvPr>
            <p:cNvSpPr/>
            <p:nvPr/>
          </p:nvSpPr>
          <p:spPr>
            <a:xfrm>
              <a:off x="9442450" y="3216275"/>
              <a:ext cx="6096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BA891C7-693F-80FD-BDEE-794109B56EE8}"/>
                </a:ext>
              </a:extLst>
            </p:cNvPr>
            <p:cNvSpPr/>
            <p:nvPr/>
          </p:nvSpPr>
          <p:spPr>
            <a:xfrm>
              <a:off x="9442450" y="5120360"/>
              <a:ext cx="6096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45D97E5-9474-6529-CE2D-1F70303FDA66}"/>
                </a:ext>
              </a:extLst>
            </p:cNvPr>
            <p:cNvSpPr/>
            <p:nvPr/>
          </p:nvSpPr>
          <p:spPr>
            <a:xfrm>
              <a:off x="9522901" y="8783126"/>
              <a:ext cx="448698" cy="44869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629982-8B1B-1BB3-07D6-09458C7BECC8}"/>
                </a:ext>
              </a:extLst>
            </p:cNvPr>
            <p:cNvSpPr/>
            <p:nvPr/>
          </p:nvSpPr>
          <p:spPr>
            <a:xfrm>
              <a:off x="9522901" y="9392726"/>
              <a:ext cx="448698" cy="44869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7740EA1-8180-C994-D60C-992755B60282}"/>
                </a:ext>
              </a:extLst>
            </p:cNvPr>
            <p:cNvSpPr/>
            <p:nvPr/>
          </p:nvSpPr>
          <p:spPr>
            <a:xfrm>
              <a:off x="17443450" y="5142693"/>
              <a:ext cx="6096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160E634-1EDD-8193-262E-E5607EC8E7BC}"/>
                </a:ext>
              </a:extLst>
            </p:cNvPr>
            <p:cNvSpPr/>
            <p:nvPr/>
          </p:nvSpPr>
          <p:spPr>
            <a:xfrm>
              <a:off x="17443450" y="2588970"/>
              <a:ext cx="6096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75E3A-E5AD-A4D3-12AB-5AE4A008368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latinLnBrk="0"/>
            <a:r>
              <a:rPr lang="ko-KR" altLang="en-US" sz="5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기반 전체 현황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AE5C8-31A6-FA2C-D557-2539BD31D016}"/>
              </a:ext>
            </a:extLst>
          </p:cNvPr>
          <p:cNvSpPr/>
          <p:nvPr/>
        </p:nvSpPr>
        <p:spPr>
          <a:xfrm>
            <a:off x="15498" y="1539875"/>
            <a:ext cx="20054807" cy="9769476"/>
          </a:xfrm>
          <a:prstGeom prst="rect">
            <a:avLst/>
          </a:prstGeom>
          <a:noFill/>
          <a:ln w="63500">
            <a:solidFill>
              <a:srgbClr val="FFE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4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1936</TotalTime>
  <Words>3568</Words>
  <Application>Microsoft Office PowerPoint</Application>
  <PresentationFormat>사용자 지정</PresentationFormat>
  <Paragraphs>374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나눔스퀘어</vt:lpstr>
      <vt:lpstr>나눔스퀘어 Bold</vt:lpstr>
      <vt:lpstr>맑은 고딕</vt:lpstr>
      <vt:lpstr>Arial</vt:lpstr>
      <vt:lpstr>Calibri</vt:lpstr>
      <vt:lpstr>Office Theme</vt:lpstr>
      <vt:lpstr>RFM 고객 세분화를 통한 고객 활성화 전략 수립 : 팬심M 활동 데이터를 중심으로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Venture Capital 2016 Data &amp; Views from VCs and LPs</dc:title>
  <dc:creator>Home</dc:creator>
  <cp:lastModifiedBy>Home</cp:lastModifiedBy>
  <cp:revision>69</cp:revision>
  <cp:lastPrinted>2022-12-11T12:46:31Z</cp:lastPrinted>
  <dcterms:created xsi:type="dcterms:W3CDTF">2016-02-22T02:30:02Z</dcterms:created>
  <dcterms:modified xsi:type="dcterms:W3CDTF">2022-12-12T11:35:23Z</dcterms:modified>
</cp:coreProperties>
</file>